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60" r:id="rId5"/>
    <p:sldId id="261" r:id="rId6"/>
    <p:sldId id="264" r:id="rId7"/>
    <p:sldId id="265" r:id="rId8"/>
    <p:sldId id="286" r:id="rId9"/>
    <p:sldId id="262" r:id="rId10"/>
    <p:sldId id="263" r:id="rId11"/>
    <p:sldId id="281" r:id="rId12"/>
    <p:sldId id="282" r:id="rId13"/>
    <p:sldId id="283" r:id="rId14"/>
    <p:sldId id="285" r:id="rId15"/>
    <p:sldId id="287" r:id="rId16"/>
    <p:sldId id="290" r:id="rId17"/>
    <p:sldId id="291" r:id="rId18"/>
    <p:sldId id="293" r:id="rId19"/>
    <p:sldId id="292" r:id="rId20"/>
    <p:sldId id="294" r:id="rId21"/>
    <p:sldId id="299" r:id="rId22"/>
    <p:sldId id="267" r:id="rId23"/>
    <p:sldId id="295" r:id="rId24"/>
    <p:sldId id="296" r:id="rId25"/>
    <p:sldId id="297" r:id="rId26"/>
    <p:sldId id="298" r:id="rId27"/>
    <p:sldId id="278" r:id="rId28"/>
    <p:sldId id="279" r:id="rId29"/>
  </p:sldIdLst>
  <p:sldSz cx="18288000" cy="10287000"/>
  <p:notesSz cx="6858000" cy="9144000"/>
  <p:embeddedFontLst>
    <p:embeddedFont>
      <p:font typeface="Alice" panose="020B0604020202020204" charset="0"/>
      <p:regular r:id="rId31"/>
    </p:embeddedFont>
    <p:embeddedFont>
      <p:font typeface="Alice Bold Italics" panose="020B0604020202020204" charset="0"/>
      <p:regular r:id="rId32"/>
    </p:embeddedFont>
    <p:embeddedFont>
      <p:font typeface="Poppins" panose="00000500000000000000" pitchFamily="2" charset="0"/>
      <p:regular r:id="rId33"/>
      <p:bold r:id="rId34"/>
      <p:italic r:id="rId35"/>
      <p:boldItalic r:id="rId36"/>
    </p:embeddedFont>
    <p:embeddedFont>
      <p:font typeface="Poppins Bold" panose="00000800000000000000" charset="0"/>
      <p:regular r:id="rId37"/>
    </p:embeddedFont>
    <p:embeddedFont>
      <p:font typeface="Poppins Bold Italics"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763D43-E722-4D5D-A85D-34560412B182}" v="26" dt="2025-02-01T18:38:23.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33" autoAdjust="0"/>
  </p:normalViewPr>
  <p:slideViewPr>
    <p:cSldViewPr>
      <p:cViewPr>
        <p:scale>
          <a:sx n="55" d="100"/>
          <a:sy n="55" d="100"/>
        </p:scale>
        <p:origin x="125"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lla Durga Rama Satya Pradeep Kumar" userId="c2a82f15ab95a573" providerId="LiveId" clId="{5C763D43-E722-4D5D-A85D-34560412B182}"/>
    <pc:docChg chg="undo custSel addSld delSld modSld">
      <pc:chgData name="Galla Durga Rama Satya Pradeep Kumar" userId="c2a82f15ab95a573" providerId="LiveId" clId="{5C763D43-E722-4D5D-A85D-34560412B182}" dt="2025-02-15T03:38:01.169" v="230" actId="14100"/>
      <pc:docMkLst>
        <pc:docMk/>
      </pc:docMkLst>
      <pc:sldChg chg="modSp mod">
        <pc:chgData name="Galla Durga Rama Satya Pradeep Kumar" userId="c2a82f15ab95a573" providerId="LiveId" clId="{5C763D43-E722-4D5D-A85D-34560412B182}" dt="2025-02-01T18:12:03.673" v="12" actId="20577"/>
        <pc:sldMkLst>
          <pc:docMk/>
          <pc:sldMk cId="0" sldId="260"/>
        </pc:sldMkLst>
        <pc:spChg chg="mod">
          <ac:chgData name="Galla Durga Rama Satya Pradeep Kumar" userId="c2a82f15ab95a573" providerId="LiveId" clId="{5C763D43-E722-4D5D-A85D-34560412B182}" dt="2025-02-01T18:12:03.673" v="12" actId="20577"/>
          <ac:spMkLst>
            <pc:docMk/>
            <pc:sldMk cId="0" sldId="260"/>
            <ac:spMk id="9" creationId="{6C04947D-CEC8-69F5-EE75-B7B7DD6ECD34}"/>
          </ac:spMkLst>
        </pc:spChg>
      </pc:sldChg>
      <pc:sldChg chg="addSp delSp modSp mod">
        <pc:chgData name="Galla Durga Rama Satya Pradeep Kumar" userId="c2a82f15ab95a573" providerId="LiveId" clId="{5C763D43-E722-4D5D-A85D-34560412B182}" dt="2025-02-01T18:28:14.162" v="173" actId="1076"/>
        <pc:sldMkLst>
          <pc:docMk/>
          <pc:sldMk cId="2468183974" sldId="282"/>
        </pc:sldMkLst>
        <pc:spChg chg="mod">
          <ac:chgData name="Galla Durga Rama Satya Pradeep Kumar" userId="c2a82f15ab95a573" providerId="LiveId" clId="{5C763D43-E722-4D5D-A85D-34560412B182}" dt="2025-02-01T18:14:55.560" v="17"/>
          <ac:spMkLst>
            <pc:docMk/>
            <pc:sldMk cId="2468183974" sldId="282"/>
            <ac:spMk id="9" creationId="{F2F3E9B8-281B-4B49-E4A6-3405F3974158}"/>
          </ac:spMkLst>
        </pc:spChg>
        <pc:spChg chg="mod">
          <ac:chgData name="Galla Durga Rama Satya Pradeep Kumar" userId="c2a82f15ab95a573" providerId="LiveId" clId="{5C763D43-E722-4D5D-A85D-34560412B182}" dt="2025-02-01T18:26:01.879" v="165" actId="688"/>
          <ac:spMkLst>
            <pc:docMk/>
            <pc:sldMk cId="2468183974" sldId="282"/>
            <ac:spMk id="10" creationId="{AA67BD31-B6A4-56E4-FF08-D588D3C154B2}"/>
          </ac:spMkLst>
        </pc:spChg>
        <pc:spChg chg="add mod">
          <ac:chgData name="Galla Durga Rama Satya Pradeep Kumar" userId="c2a82f15ab95a573" providerId="LiveId" clId="{5C763D43-E722-4D5D-A85D-34560412B182}" dt="2025-02-01T18:28:14.162" v="173" actId="1076"/>
          <ac:spMkLst>
            <pc:docMk/>
            <pc:sldMk cId="2468183974" sldId="282"/>
            <ac:spMk id="11" creationId="{3A3B35DD-3509-A383-DAB7-3467B321C795}"/>
          </ac:spMkLst>
        </pc:spChg>
        <pc:spChg chg="mod">
          <ac:chgData name="Galla Durga Rama Satya Pradeep Kumar" userId="c2a82f15ab95a573" providerId="LiveId" clId="{5C763D43-E722-4D5D-A85D-34560412B182}" dt="2025-02-01T18:18:39.035" v="97"/>
          <ac:spMkLst>
            <pc:docMk/>
            <pc:sldMk cId="2468183974" sldId="282"/>
            <ac:spMk id="18" creationId="{C0C5006E-93AC-EAE7-CFA7-C396DAE2B455}"/>
          </ac:spMkLst>
        </pc:spChg>
        <pc:spChg chg="mod">
          <ac:chgData name="Galla Durga Rama Satya Pradeep Kumar" userId="c2a82f15ab95a573" providerId="LiveId" clId="{5C763D43-E722-4D5D-A85D-34560412B182}" dt="2025-02-01T18:23:09.959" v="150" actId="688"/>
          <ac:spMkLst>
            <pc:docMk/>
            <pc:sldMk cId="2468183974" sldId="282"/>
            <ac:spMk id="19" creationId="{117063EA-768D-AAF7-28A1-AED24A8BBE30}"/>
          </ac:spMkLst>
        </pc:spChg>
        <pc:spChg chg="add mod">
          <ac:chgData name="Galla Durga Rama Satya Pradeep Kumar" userId="c2a82f15ab95a573" providerId="LiveId" clId="{5C763D43-E722-4D5D-A85D-34560412B182}" dt="2025-02-01T18:22:41.204" v="147" actId="1076"/>
          <ac:spMkLst>
            <pc:docMk/>
            <pc:sldMk cId="2468183974" sldId="282"/>
            <ac:spMk id="23" creationId="{24ADA09B-08BA-46F9-338C-9422F2224F30}"/>
          </ac:spMkLst>
        </pc:spChg>
        <pc:spChg chg="mod">
          <ac:chgData name="Galla Durga Rama Satya Pradeep Kumar" userId="c2a82f15ab95a573" providerId="LiveId" clId="{5C763D43-E722-4D5D-A85D-34560412B182}" dt="2025-02-01T18:20:11.325" v="132"/>
          <ac:spMkLst>
            <pc:docMk/>
            <pc:sldMk cId="2468183974" sldId="282"/>
            <ac:spMk id="25" creationId="{1178928C-DD0A-8A4D-C7F5-543D2AA73B5E}"/>
          </ac:spMkLst>
        </pc:spChg>
        <pc:spChg chg="mod">
          <ac:chgData name="Galla Durga Rama Satya Pradeep Kumar" userId="c2a82f15ab95a573" providerId="LiveId" clId="{5C763D43-E722-4D5D-A85D-34560412B182}" dt="2025-02-01T18:23:35.970" v="153" actId="14100"/>
          <ac:spMkLst>
            <pc:docMk/>
            <pc:sldMk cId="2468183974" sldId="282"/>
            <ac:spMk id="26" creationId="{E2CCE105-8A77-49CD-DEB0-B9ACC8165115}"/>
          </ac:spMkLst>
        </pc:spChg>
        <pc:spChg chg="add mod">
          <ac:chgData name="Galla Durga Rama Satya Pradeep Kumar" userId="c2a82f15ab95a573" providerId="LiveId" clId="{5C763D43-E722-4D5D-A85D-34560412B182}" dt="2025-02-01T18:24:35.186" v="156"/>
          <ac:spMkLst>
            <pc:docMk/>
            <pc:sldMk cId="2468183974" sldId="282"/>
            <ac:spMk id="27" creationId="{AE4F5B04-A141-21C7-94A3-3692CB194221}"/>
          </ac:spMkLst>
        </pc:spChg>
        <pc:grpChg chg="add mod">
          <ac:chgData name="Galla Durga Rama Satya Pradeep Kumar" userId="c2a82f15ab95a573" providerId="LiveId" clId="{5C763D43-E722-4D5D-A85D-34560412B182}" dt="2025-02-01T18:25:50.663" v="164" actId="14100"/>
          <ac:grpSpMkLst>
            <pc:docMk/>
            <pc:sldMk cId="2468183974" sldId="282"/>
            <ac:grpSpMk id="8" creationId="{2BF8B021-AD76-6F8A-302D-18516E8A8EC0}"/>
          </ac:grpSpMkLst>
        </pc:grpChg>
        <pc:grpChg chg="add mod">
          <ac:chgData name="Galla Durga Rama Satya Pradeep Kumar" userId="c2a82f15ab95a573" providerId="LiveId" clId="{5C763D43-E722-4D5D-A85D-34560412B182}" dt="2025-02-01T18:25:15.750" v="159" actId="14100"/>
          <ac:grpSpMkLst>
            <pc:docMk/>
            <pc:sldMk cId="2468183974" sldId="282"/>
            <ac:grpSpMk id="17" creationId="{AB8B6D43-9439-5336-77A9-2694924BFEF3}"/>
          </ac:grpSpMkLst>
        </pc:grpChg>
        <pc:grpChg chg="add mod">
          <ac:chgData name="Galla Durga Rama Satya Pradeep Kumar" userId="c2a82f15ab95a573" providerId="LiveId" clId="{5C763D43-E722-4D5D-A85D-34560412B182}" dt="2025-02-01T18:21:21.688" v="139" actId="1076"/>
          <ac:grpSpMkLst>
            <pc:docMk/>
            <pc:sldMk cId="2468183974" sldId="282"/>
            <ac:grpSpMk id="24" creationId="{F284BF04-699F-74AC-6852-9C308301D55D}"/>
          </ac:grpSpMkLst>
        </pc:grpChg>
      </pc:sldChg>
      <pc:sldChg chg="addSp modSp new mod">
        <pc:chgData name="Galla Durga Rama Satya Pradeep Kumar" userId="c2a82f15ab95a573" providerId="LiveId" clId="{5C763D43-E722-4D5D-A85D-34560412B182}" dt="2025-02-01T18:32:43.935" v="193" actId="1076"/>
        <pc:sldMkLst>
          <pc:docMk/>
          <pc:sldMk cId="2439851032" sldId="283"/>
        </pc:sldMkLst>
        <pc:spChg chg="add mod">
          <ac:chgData name="Galla Durga Rama Satya Pradeep Kumar" userId="c2a82f15ab95a573" providerId="LiveId" clId="{5C763D43-E722-4D5D-A85D-34560412B182}" dt="2025-02-01T18:26:56.478" v="167"/>
          <ac:spMkLst>
            <pc:docMk/>
            <pc:sldMk cId="2439851032" sldId="283"/>
            <ac:spMk id="2" creationId="{2BA66CDC-0963-38C6-305B-C82A6A63517F}"/>
          </ac:spMkLst>
        </pc:spChg>
        <pc:spChg chg="add mod">
          <ac:chgData name="Galla Durga Rama Satya Pradeep Kumar" userId="c2a82f15ab95a573" providerId="LiveId" clId="{5C763D43-E722-4D5D-A85D-34560412B182}" dt="2025-02-01T18:27:03.608" v="168"/>
          <ac:spMkLst>
            <pc:docMk/>
            <pc:sldMk cId="2439851032" sldId="283"/>
            <ac:spMk id="3" creationId="{E54FEFF1-7879-D581-9CBB-B3523A421F11}"/>
          </ac:spMkLst>
        </pc:spChg>
        <pc:spChg chg="add mod">
          <ac:chgData name="Galla Durga Rama Satya Pradeep Kumar" userId="c2a82f15ab95a573" providerId="LiveId" clId="{5C763D43-E722-4D5D-A85D-34560412B182}" dt="2025-02-01T18:27:13.598" v="169"/>
          <ac:spMkLst>
            <pc:docMk/>
            <pc:sldMk cId="2439851032" sldId="283"/>
            <ac:spMk id="4" creationId="{565E70DA-97D0-FD5A-2CB3-29977D25A97D}"/>
          </ac:spMkLst>
        </pc:spChg>
        <pc:spChg chg="mod">
          <ac:chgData name="Galla Durga Rama Satya Pradeep Kumar" userId="c2a82f15ab95a573" providerId="LiveId" clId="{5C763D43-E722-4D5D-A85D-34560412B182}" dt="2025-02-01T18:27:32.356" v="170"/>
          <ac:spMkLst>
            <pc:docMk/>
            <pc:sldMk cId="2439851032" sldId="283"/>
            <ac:spMk id="6" creationId="{5506CAFB-41CD-A5AD-6653-2739A7412F8B}"/>
          </ac:spMkLst>
        </pc:spChg>
        <pc:spChg chg="mod">
          <ac:chgData name="Galla Durga Rama Satya Pradeep Kumar" userId="c2a82f15ab95a573" providerId="LiveId" clId="{5C763D43-E722-4D5D-A85D-34560412B182}" dt="2025-02-01T18:29:38.878" v="182"/>
          <ac:spMkLst>
            <pc:docMk/>
            <pc:sldMk cId="2439851032" sldId="283"/>
            <ac:spMk id="7" creationId="{BFF6AE54-02D7-CF7E-AF90-D74299742A56}"/>
          </ac:spMkLst>
        </pc:spChg>
        <pc:spChg chg="add mod">
          <ac:chgData name="Galla Durga Rama Satya Pradeep Kumar" userId="c2a82f15ab95a573" providerId="LiveId" clId="{5C763D43-E722-4D5D-A85D-34560412B182}" dt="2025-02-01T18:32:39.631" v="192" actId="1076"/>
          <ac:spMkLst>
            <pc:docMk/>
            <pc:sldMk cId="2439851032" sldId="283"/>
            <ac:spMk id="8" creationId="{997BE4E9-A64B-C9F9-A176-12BF246C628F}"/>
          </ac:spMkLst>
        </pc:spChg>
        <pc:spChg chg="mod">
          <ac:chgData name="Galla Durga Rama Satya Pradeep Kumar" userId="c2a82f15ab95a573" providerId="LiveId" clId="{5C763D43-E722-4D5D-A85D-34560412B182}" dt="2025-02-01T18:28:40.627" v="175"/>
          <ac:spMkLst>
            <pc:docMk/>
            <pc:sldMk cId="2439851032" sldId="283"/>
            <ac:spMk id="10" creationId="{D970AB7F-5C8C-A02F-C1AE-B109A04A8D63}"/>
          </ac:spMkLst>
        </pc:spChg>
        <pc:spChg chg="mod">
          <ac:chgData name="Galla Durga Rama Satya Pradeep Kumar" userId="c2a82f15ab95a573" providerId="LiveId" clId="{5C763D43-E722-4D5D-A85D-34560412B182}" dt="2025-02-01T18:31:00.062" v="188"/>
          <ac:spMkLst>
            <pc:docMk/>
            <pc:sldMk cId="2439851032" sldId="283"/>
            <ac:spMk id="11" creationId="{3D77E617-CAF3-B33E-80A6-A7BEE3A0FE59}"/>
          </ac:spMkLst>
        </pc:spChg>
        <pc:spChg chg="add mod">
          <ac:chgData name="Galla Durga Rama Satya Pradeep Kumar" userId="c2a82f15ab95a573" providerId="LiveId" clId="{5C763D43-E722-4D5D-A85D-34560412B182}" dt="2025-02-01T18:31:17.931" v="189"/>
          <ac:spMkLst>
            <pc:docMk/>
            <pc:sldMk cId="2439851032" sldId="283"/>
            <ac:spMk id="12" creationId="{A69CD86E-1A83-AD97-D7A8-80E841E85D1F}"/>
          </ac:spMkLst>
        </pc:spChg>
        <pc:spChg chg="mod">
          <ac:chgData name="Galla Durga Rama Satya Pradeep Kumar" userId="c2a82f15ab95a573" providerId="LiveId" clId="{5C763D43-E722-4D5D-A85D-34560412B182}" dt="2025-02-01T18:28:56.320" v="177"/>
          <ac:spMkLst>
            <pc:docMk/>
            <pc:sldMk cId="2439851032" sldId="283"/>
            <ac:spMk id="14" creationId="{17B32913-37AE-CD25-6D2B-1101E9D3BAE3}"/>
          </ac:spMkLst>
        </pc:spChg>
        <pc:spChg chg="mod">
          <ac:chgData name="Galla Durga Rama Satya Pradeep Kumar" userId="c2a82f15ab95a573" providerId="LiveId" clId="{5C763D43-E722-4D5D-A85D-34560412B182}" dt="2025-02-01T18:32:10.781" v="190"/>
          <ac:spMkLst>
            <pc:docMk/>
            <pc:sldMk cId="2439851032" sldId="283"/>
            <ac:spMk id="15" creationId="{E3E4B179-3859-01D2-F02D-3D7C93458D7A}"/>
          </ac:spMkLst>
        </pc:spChg>
        <pc:spChg chg="add mod">
          <ac:chgData name="Galla Durga Rama Satya Pradeep Kumar" userId="c2a82f15ab95a573" providerId="LiveId" clId="{5C763D43-E722-4D5D-A85D-34560412B182}" dt="2025-02-01T18:32:43.935" v="193" actId="1076"/>
          <ac:spMkLst>
            <pc:docMk/>
            <pc:sldMk cId="2439851032" sldId="283"/>
            <ac:spMk id="16" creationId="{9D55B571-9F3C-8D29-BBB9-92DA14BAF5B6}"/>
          </ac:spMkLst>
        </pc:spChg>
        <pc:grpChg chg="add mod">
          <ac:chgData name="Galla Durga Rama Satya Pradeep Kumar" userId="c2a82f15ab95a573" providerId="LiveId" clId="{5C763D43-E722-4D5D-A85D-34560412B182}" dt="2025-02-01T18:27:32.356" v="170"/>
          <ac:grpSpMkLst>
            <pc:docMk/>
            <pc:sldMk cId="2439851032" sldId="283"/>
            <ac:grpSpMk id="5" creationId="{DE1E9BAE-F2C7-1690-8689-928409C1EEC0}"/>
          </ac:grpSpMkLst>
        </pc:grpChg>
        <pc:grpChg chg="add mod">
          <ac:chgData name="Galla Durga Rama Satya Pradeep Kumar" userId="c2a82f15ab95a573" providerId="LiveId" clId="{5C763D43-E722-4D5D-A85D-34560412B182}" dt="2025-02-01T18:28:40.627" v="175"/>
          <ac:grpSpMkLst>
            <pc:docMk/>
            <pc:sldMk cId="2439851032" sldId="283"/>
            <ac:grpSpMk id="9" creationId="{192E8480-F205-F6ED-E5E7-648DF7F81630}"/>
          </ac:grpSpMkLst>
        </pc:grpChg>
        <pc:grpChg chg="add mod">
          <ac:chgData name="Galla Durga Rama Satya Pradeep Kumar" userId="c2a82f15ab95a573" providerId="LiveId" clId="{5C763D43-E722-4D5D-A85D-34560412B182}" dt="2025-02-01T18:28:56.320" v="177"/>
          <ac:grpSpMkLst>
            <pc:docMk/>
            <pc:sldMk cId="2439851032" sldId="283"/>
            <ac:grpSpMk id="13" creationId="{57C4D232-18A1-8DA8-A683-5115B0732794}"/>
          </ac:grpSpMkLst>
        </pc:grpChg>
      </pc:sldChg>
      <pc:sldChg chg="new del">
        <pc:chgData name="Galla Durga Rama Satya Pradeep Kumar" userId="c2a82f15ab95a573" providerId="LiveId" clId="{5C763D43-E722-4D5D-A85D-34560412B182}" dt="2025-02-01T18:33:39.344" v="196" actId="47"/>
        <pc:sldMkLst>
          <pc:docMk/>
          <pc:sldMk cId="579403979" sldId="284"/>
        </pc:sldMkLst>
      </pc:sldChg>
      <pc:sldChg chg="addSp modSp add mod">
        <pc:chgData name="Galla Durga Rama Satya Pradeep Kumar" userId="c2a82f15ab95a573" providerId="LiveId" clId="{5C763D43-E722-4D5D-A85D-34560412B182}" dt="2025-02-01T18:38:39.458" v="206"/>
        <pc:sldMkLst>
          <pc:docMk/>
          <pc:sldMk cId="2721832382" sldId="285"/>
        </pc:sldMkLst>
        <pc:spChg chg="mod">
          <ac:chgData name="Galla Durga Rama Satya Pradeep Kumar" userId="c2a82f15ab95a573" providerId="LiveId" clId="{5C763D43-E722-4D5D-A85D-34560412B182}" dt="2025-02-01T18:35:55.132" v="199"/>
          <ac:spMkLst>
            <pc:docMk/>
            <pc:sldMk cId="2721832382" sldId="285"/>
            <ac:spMk id="10" creationId="{9E6398E1-5D1E-3373-D3CC-C40AFB7B829A}"/>
          </ac:spMkLst>
        </pc:spChg>
        <pc:spChg chg="mod">
          <ac:chgData name="Galla Durga Rama Satya Pradeep Kumar" userId="c2a82f15ab95a573" providerId="LiveId" clId="{5C763D43-E722-4D5D-A85D-34560412B182}" dt="2025-02-01T18:36:15.862" v="200"/>
          <ac:spMkLst>
            <pc:docMk/>
            <pc:sldMk cId="2721832382" sldId="285"/>
            <ac:spMk id="11" creationId="{1BE3DF10-F457-8198-E1CA-191564B3224A}"/>
          </ac:spMkLst>
        </pc:spChg>
        <pc:spChg chg="mod">
          <ac:chgData name="Galla Durga Rama Satya Pradeep Kumar" userId="c2a82f15ab95a573" providerId="LiveId" clId="{5C763D43-E722-4D5D-A85D-34560412B182}" dt="2025-02-01T18:36:49.611" v="201"/>
          <ac:spMkLst>
            <pc:docMk/>
            <pc:sldMk cId="2721832382" sldId="285"/>
            <ac:spMk id="19" creationId="{196D0854-C378-90BC-2D27-26C609F924B5}"/>
          </ac:spMkLst>
        </pc:spChg>
        <pc:spChg chg="mod">
          <ac:chgData name="Galla Durga Rama Satya Pradeep Kumar" userId="c2a82f15ab95a573" providerId="LiveId" clId="{5C763D43-E722-4D5D-A85D-34560412B182}" dt="2025-02-01T18:37:03.925" v="202"/>
          <ac:spMkLst>
            <pc:docMk/>
            <pc:sldMk cId="2721832382" sldId="285"/>
            <ac:spMk id="23" creationId="{8A4EA6B2-FD44-6026-D62E-425192543003}"/>
          </ac:spMkLst>
        </pc:spChg>
        <pc:spChg chg="mod">
          <ac:chgData name="Galla Durga Rama Satya Pradeep Kumar" userId="c2a82f15ab95a573" providerId="LiveId" clId="{5C763D43-E722-4D5D-A85D-34560412B182}" dt="2025-02-01T18:38:01.212" v="204" actId="108"/>
          <ac:spMkLst>
            <pc:docMk/>
            <pc:sldMk cId="2721832382" sldId="285"/>
            <ac:spMk id="26" creationId="{2618113F-E344-F340-7B6A-7F46E2607C12}"/>
          </ac:spMkLst>
        </pc:spChg>
        <pc:spChg chg="mod">
          <ac:chgData name="Galla Durga Rama Satya Pradeep Kumar" userId="c2a82f15ab95a573" providerId="LiveId" clId="{5C763D43-E722-4D5D-A85D-34560412B182}" dt="2025-02-01T18:38:39.458" v="206"/>
          <ac:spMkLst>
            <pc:docMk/>
            <pc:sldMk cId="2721832382" sldId="285"/>
            <ac:spMk id="27" creationId="{C0FA2672-041D-2157-71FC-66B0D97EE16F}"/>
          </ac:spMkLst>
        </pc:spChg>
      </pc:sldChg>
      <pc:sldChg chg="modSp mod">
        <pc:chgData name="Galla Durga Rama Satya Pradeep Kumar" userId="c2a82f15ab95a573" providerId="LiveId" clId="{5C763D43-E722-4D5D-A85D-34560412B182}" dt="2025-02-15T03:38:01.169" v="230" actId="14100"/>
        <pc:sldMkLst>
          <pc:docMk/>
          <pc:sldMk cId="27965665" sldId="292"/>
        </pc:sldMkLst>
        <pc:spChg chg="mod">
          <ac:chgData name="Galla Durga Rama Satya Pradeep Kumar" userId="c2a82f15ab95a573" providerId="LiveId" clId="{5C763D43-E722-4D5D-A85D-34560412B182}" dt="2025-02-15T03:38:01.169" v="230" actId="14100"/>
          <ac:spMkLst>
            <pc:docMk/>
            <pc:sldMk cId="27965665" sldId="292"/>
            <ac:spMk id="9" creationId="{4A070707-F278-3687-529C-A37B097C458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7:38:50.526"/>
    </inkml:context>
    <inkml:brush xml:id="br0">
      <inkml:brushProperty name="width" value="0.35" units="cm"/>
      <inkml:brushProperty name="height" value="0.35" units="cm"/>
      <inkml:brushProperty name="color" value="#FFFFFF"/>
    </inkml:brush>
  </inkml:definitions>
  <inkml:trace contextRef="#ctx0" brushRef="#br0">1939 373 24575,'34'2'0,"-1"1"0,44 10 0,14 2 0,444-3 0,-327-14 0,13 0 0,-421-35 0,127 21 0,-98-10 0,-325 21 0,270 7 0,187 1 0,0 1 0,-65 15 0,45-7 0,-18 5 0,41-7 0,-63 6 0,44-9 0,1 3 0,-82 25 0,88-24 0,0-2 0,0-2 0,-1-2 0,-83-2 0,92-2 0,0 3 0,-49 10 0,43-6 0,-65 3 0,-185-10 0,134-3 0,150 3 0,0-1 0,0-1 0,1 0 0,-1-1 0,-23-6 0,31 6 0,1 1 0,-1-1 0,0 0 0,1 0 0,0 0 0,-1 0 0,1-1 0,0 0 0,0 1 0,0-1 0,1 0 0,-1 0 0,1 0 0,-1-1 0,1 1 0,0-1 0,0 1 0,1-1 0,-1 0 0,1 1 0,-2-8 0,-1-11 0,1 0 0,1 0 0,1 0 0,1 0 0,0 1 0,2-1 0,6-29 0,-7 47 0,0 0 0,0 0 0,1 0 0,0 0 0,0 0 0,0 0 0,0 0 0,0 1 0,1-1 0,-1 1 0,1 0 0,0-1 0,0 1 0,6-4 0,-3 3 0,0 1 0,0-1 0,0 1 0,1 0 0,-1 1 0,1-1 0,0 1 0,8-1 0,12-1 0,1 2 0,-1 1 0,46 4 0,-44-2 0,531 5 0,-377-6 0,-136 3 0,0 2 0,78 19 0,-98-18 0,39 12 0,-45-12 0,1 0 0,34 5 0,6-8 0,64-4 0,49 2 0,-171 0 0,0-1 0,0 1 0,0 0 0,-1 0 0,1 0 0,0 0 0,0 0 0,-1 1 0,1 0 0,-1 0 0,0 0 0,0 0 0,1 0 0,-1 1 0,0 0 0,-1-1 0,1 1 0,0 0 0,-1 0 0,0 0 0,0 1 0,0-1 0,0 0 0,0 1 0,-1 0 0,1-1 0,-1 1 0,0 0 0,1 6 0,1 10 0,-1 0 0,-1 0 0,0 0 0,-4 33 0,1-22 0,-1 39 0,-16 95 0,8-76 0,8-58 0,-1-1 0,-12 43 0,11-61 0,0 1 0,-1-1 0,0 0 0,-1 0 0,-1-1 0,0 0 0,0 0 0,-1-1 0,-1 0 0,1-1 0,-2 0 0,1 0 0,-14 8 0,6-5 0,-1-1 0,0-1 0,-1-1 0,0 0 0,0-1 0,-1-1 0,-33 6 0,44-12 0,1 0 0,-1 0 0,1-1 0,-1 0 0,0-1 0,1 0 0,-1 0 0,-14-5 0,2-2 0,1 0 0,-31-17 0,33 17 0,0 1 0,0 1 0,-1 0 0,-29-3 0,-14-5 0,-72-25 0,112 32 0,0 1 0,0 1 0,0 1 0,-36-1 0,-99 5 0,82 2 0,-18 0 0,-138-4 0,230 2 0,0 0 0,0 0 0,0 0 0,0 0 0,0-1 0,0 1 0,1-1 0,-1 1 0,0-1 0,0 0 0,0 0 0,0 0 0,1 0 0,-1 0 0,0 0 0,1 0 0,-1 0 0,1-1 0,-2-1 0,2 2 0,1 0 0,0-1 0,-1 1 0,1 0 0,0 0 0,0-1 0,0 1 0,0 0 0,0 0 0,0-1 0,0 1 0,0 0 0,0 0 0,1-1 0,-1 1 0,0 0 0,1 0 0,-1 0 0,1 0 0,0 0 0,-1-1 0,2 0 0,3-5 0,0 1 0,1-1 0,0 1 0,0 0 0,0 0 0,1 1 0,9-6 0,13-4 0,0 2 0,1 1 0,0 1 0,0 2 0,54-10 0,33-10 0,-66 13 0,-2-1 0,89-45 0,-106 45 0,1 1 0,1 2 0,1 2 0,0 1 0,38-7 0,-20 9 0,1 2 0,95 1 0,-105 4 0,82-14 0,-4 0 0,30-6 0,19 0 0,-122 17 0,1-3 0,75-20 0,-77 15 0,1 2 0,83-6 0,-108 16 0,13-1 0,0 0 0,44-10 0,115-38 0,-165 44 0,2 1 0,-1 2 0,47 2 0,-40 0 0,67-7 0,-82 4 0,40-7 0,74-22 0,31-10 0,-136 35 0,0 2 0,1 1 0,41 0 0,96 5 0,-117 1 0,-126 2 0,-106 17 0,-70 27 0,18-2 0,142-30 0,11 0 0,-148 7 0,190-22 0,6 0 0,-1 0 0,1 2 0,-50 10 0,16-1 0,-1-3 0,0-2 0,-103-5 0,138-2 0,24 1 0,0 1 0,-1-1 0,1 0 0,0-1 0,-1 1 0,1-1 0,0 0 0,-1-1 0,-6-2 0,12 4 0,0 0 0,-1 0 0,1 0 0,0 0 0,-1-1 0,1 1 0,0 0 0,-1 0 0,1-1 0,0 1 0,-1 0 0,1-1 0,0 1 0,0 0 0,-1 0 0,1-1 0,0 1 0,0-1 0,0 1 0,0 0 0,-1-1 0,1 1 0,0 0 0,0-1 0,0 1 0,0-1 0,0 1 0,0 0 0,0-1 0,0 1 0,0-1 0,0 1 0,0 0 0,0-1 0,1 1 0,-1 0 0,0-1 0,0 1 0,0-1 0,0 1 0,1 0 0,-1-1 0,0 1 0,0 0 0,1-1 0,-1 1 0,0 0 0,0 0 0,1-1 0,-1 1 0,0 0 0,1 0 0,-1 0 0,1-1 0,22-13 0,-21 13 0,22-12 0,-4 2 0,1 0 0,-1 1 0,2 2 0,-1 0 0,1 1 0,44-8 0,86 12 0,-25 2 0,-122 0 0,-1 1 0,0-1 0,0 1 0,1-1 0,-1-1 0,0 1 0,0-1 0,7-3 0,-10 5 0,-1-1 0,1 1 0,-1 0 0,1-1 0,-1 1 0,0-1 0,1 1 0,-1 0 0,1-1 0,-1 1 0,0-1 0,1 1 0,-1-1 0,0 1 0,0-1 0,1 0 0,-1 1 0,0-1 0,0 1 0,0-1 0,0 1 0,0-1 0,0 0 0,0 1 0,0-2 0,0 1 0,-1 0 0,0-1 0,1 1 0,-1 0 0,0 0 0,0-1 0,0 1 0,0 0 0,0 0 0,0 0 0,0 0 0,0 0 0,0 0 0,0 1 0,-2-2 0,-14-9 0,-1 2 0,0 0 0,0 1 0,-1 1 0,0 0 0,0 2 0,-22-4 0,2 3 0,0 2 0,-62 1 0,657 6 0,-525 0 0,-1 0 0,-1 2 0,1 1 0,52 18 0,-47-13 0,1-1 0,57 7 0,254-11 0,-188-9 0,-29 1 0,157 5 0,-251 1 0,42 11 0,-45-8 0,52 6 0,322-10 0,-211-6 0,1126 3 0,-1315 0 0,1 0 0,0 1 0,-1-1 0,1 2 0,-1-1 0,1 1 0,-1 0 0,0 0 0,0 1 0,0 0 0,0 0 0,8 6 0,-10-5 0,-1 0 0,1 0 0,-1 0 0,0 1 0,0 0 0,0 0 0,-1 0 0,0 0 0,0 1 0,0-1 0,0 1 0,-1 0 0,0-1 0,0 1 0,1 10 0,-1-6 0,0 1 0,-1-1 0,0 1 0,0-1 0,-1 1 0,-2 16 0,1-23 0,0 0 0,0 1 0,0-1 0,-1 0 0,0 0 0,0 0 0,0 0 0,0 0 0,0 0 0,-1 0 0,0-1 0,0 1 0,0-1 0,0 0 0,0 0 0,-1 0 0,-5 4 0,-5 1 0,-1 0 0,0-1 0,0-1 0,0-1 0,-1 0 0,0 0 0,0-2 0,0 0 0,0-1 0,0 0 0,0-2 0,-1 0 0,-21-3 0,35 4 0,0-2 0,0 1 0,0 0 0,0-1 0,1 1 0,-1-1 0,0 0 0,0 0 0,0 0 0,1 0 0,-1-1 0,0 1 0,1-1 0,-1 0 0,1 1 0,0-1 0,-1 0 0,1 0 0,0-1 0,0 1 0,1 0 0,-1-1 0,0 1 0,1-1 0,-3-4 0,3 3 0,1-1 0,-1 1 0,1-1 0,-1 1 0,1-1 0,1 0 0,-1 1 0,1-1 0,0 1 0,0-1 0,0 1 0,0-1 0,1 1 0,-1 0 0,1 0 0,3-5 0,2-4 0,1 0 0,0 1 0,0 0 0,1 0 0,1 1 0,0 0 0,1 0 0,0 1 0,0 1 0,1 0 0,0 0 0,1 1 0,0 1 0,23-10 0,-30 15 0,18-6 0,0-1 0,-1-1 0,0-1 0,0-2 0,-1 0 0,-1-1 0,26-22 0,-38 29 0,1-1 0,21-11 0,-23 15 0,-1 0 0,0-1 0,1 0 0,-2 0 0,1-1 0,8-9 0,-14 15 0,-1 0 0,0-1 0,0 1 0,0-1 0,0 1 0,0 0 0,0-1 0,0 1 0,0-1 0,0 1 0,0 0 0,0-1 0,0 1 0,0-1 0,0 1 0,0 0 0,0-1 0,-1 1 0,1-1 0,0 1 0,0 0 0,0-1 0,-1 1 0,1 0 0,0-1 0,0 1 0,-1 0 0,1 0 0,0-1 0,-1 1 0,1 0 0,0 0 0,-1-1 0,1 1 0,0 0 0,-1 0 0,1 0 0,0 0 0,-1-1 0,1 1 0,-1 0 0,1 0 0,0 0 0,-1 0 0,1 0 0,-1 0 0,1 0 0,0 0 0,-1 0 0,0 1 0,-25-4 0,25 2 0,-76-1 0,-92 7 0,137 0 0,1 1 0,0 2 0,-40 15 0,-30 7 0,86-26 0,-42 11 0,-1-3 0,1-3 0,-76 3 0,65-11 0,-232-5 0,294 3 0,0 1 0,0-1 0,0 0 0,0 0 0,0-1 0,0 0 0,0 0 0,0 0 0,1 0 0,-1-1 0,1 0 0,-1-1 0,1 1 0,0-1 0,-5-5 0,9 8 0,1 1 0,-1-1 0,1 0 0,-1 0 0,1 0 0,-1 1 0,1-1 0,-1 0 0,1 0 0,0 0 0,0 0 0,-1 0 0,1 0 0,0 0 0,0 0 0,0 1 0,0-1 0,0 0 0,0 0 0,0 0 0,1 0 0,-1 0 0,0 0 0,0 0 0,1 0 0,-1 1 0,1-1 0,-1 0 0,1 0 0,0-1 0,-1 2 0,1-1 0,-1 1 0,0 0 0,0-1 0,1 1 0,-1 0 0,0-1 0,0 1 0,0 0 0,0-1 0,1 1 0,-1 0 0,0-1 0,0 1 0,0-1 0,0 1 0,0 0 0,0-1 0,0 1 0,0-1 0,0 1 0,0 0 0,0-1 0,0 1 0,-1 0 0,1-1 0,-1 0 0,-1 0 0,0 0 0,1 1 0,-1-1 0,0 1 0,1-1 0,-1 1 0,0 0 0,0 0 0,1 0 0,-5 0 0,-354 0 0,148 3 0,212-3 0,-12 0 0,0-1 0,0 0 0,-12-3 0,22 4 0,0-1 0,0 1 0,0-1 0,-1 0 0,1 0 0,0 0 0,0 0 0,0 0 0,1 0 0,-4-3 0,4 3 0,1 1 0,-1-1 0,1 0 0,-1 1 0,1-1 0,0 0 0,-1 0 0,1 0 0,0 1 0,-1-1 0,1 0 0,0 0 0,0 0 0,0 0 0,0 1 0,0-1 0,0 0 0,0 0 0,0 0 0,0 0 0,0 0 0,0 1 0,1-1 0,-1 0 0,0 0 0,1 0 0,-1 1 0,1-2 0,1-1 0,1-1 0,-1 1 0,1 0 0,-1 0 0,1 0 0,0 0 0,1 0 0,-1 1 0,0-1 0,1 1 0,-1 0 0,7-3 0,51-19 0,-46 19 0,144-61 0,-141 59 0,0 1 0,0 0 0,0 2 0,1 0 0,0 0 0,23 1 0,118 3 0,-86 3 0,35-2 0,-102 1 0,-14 3 0,-16 4 0,-5-1 0,0-2 0,-1-1 0,-46 2 0,-89-6 0,131-2 0,48 2 0,0 1 0,27 5 0,-35-5 0,1 0 0,0 0 0,-1 1 0,1 0 0,-1 0 0,0 1 0,0 0 0,0 0 0,-1 0 0,11 10 0,7 15-1365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2EE467-0C1F-458F-964A-CE788796868E}" type="datetimeFigureOut">
              <a:rPr lang="en-IN" smtClean="0"/>
              <a:t>15-02-2025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791FEA-6D7C-42E9-9CC0-8FB9F6284BA4}" type="slidenum">
              <a:rPr lang="en-IN" smtClean="0"/>
              <a:t>‹#›</a:t>
            </a:fld>
            <a:endParaRPr lang="en-IN"/>
          </a:p>
        </p:txBody>
      </p:sp>
    </p:spTree>
    <p:extLst>
      <p:ext uri="{BB962C8B-B14F-4D97-AF65-F5344CB8AC3E}">
        <p14:creationId xmlns:p14="http://schemas.microsoft.com/office/powerpoint/2010/main" val="2308266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791FEA-6D7C-42E9-9CC0-8FB9F6284BA4}" type="slidenum">
              <a:rPr lang="en-IN" smtClean="0"/>
              <a:t>1</a:t>
            </a:fld>
            <a:endParaRPr lang="en-IN"/>
          </a:p>
        </p:txBody>
      </p:sp>
    </p:spTree>
    <p:extLst>
      <p:ext uri="{BB962C8B-B14F-4D97-AF65-F5344CB8AC3E}">
        <p14:creationId xmlns:p14="http://schemas.microsoft.com/office/powerpoint/2010/main" val="615074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Drawbacks Compared to </a:t>
            </a:r>
            <a:r>
              <a:rPr lang="en-US" b="1" dirty="0" err="1"/>
              <a:t>QuIM</a:t>
            </a:r>
            <a:r>
              <a:rPr lang="en-US" b="1" dirty="0"/>
              <a:t>-RAG:</a:t>
            </a:r>
          </a:p>
          <a:p>
            <a:pPr>
              <a:buFont typeface="Arial" panose="020B0604020202020204" pitchFamily="34" charset="0"/>
              <a:buChar char="•"/>
            </a:pPr>
            <a:r>
              <a:rPr lang="en-US" dirty="0"/>
              <a:t>Offers a broad overview without delving into specific innovative retrieval methods like </a:t>
            </a:r>
            <a:r>
              <a:rPr lang="en-US" dirty="0" err="1"/>
              <a:t>QuIM</a:t>
            </a:r>
            <a:r>
              <a:rPr lang="en-US" dirty="0"/>
              <a:t>-RAG's inverted question matching.</a:t>
            </a:r>
          </a:p>
          <a:p>
            <a:pPr>
              <a:buFont typeface="Arial" panose="020B0604020202020204" pitchFamily="34" charset="0"/>
              <a:buChar char="•"/>
            </a:pPr>
            <a:r>
              <a:rPr lang="en-US" dirty="0"/>
              <a:t>Lacks experimental validation of proposed methods.</a:t>
            </a:r>
          </a:p>
          <a:p>
            <a:endParaRPr lang="en-IN" dirty="0"/>
          </a:p>
        </p:txBody>
      </p:sp>
      <p:sp>
        <p:nvSpPr>
          <p:cNvPr id="4" name="Slide Number Placeholder 3"/>
          <p:cNvSpPr>
            <a:spLocks noGrp="1"/>
          </p:cNvSpPr>
          <p:nvPr>
            <p:ph type="sldNum" sz="quarter" idx="5"/>
          </p:nvPr>
        </p:nvSpPr>
        <p:spPr/>
        <p:txBody>
          <a:bodyPr/>
          <a:lstStyle/>
          <a:p>
            <a:fld id="{78791FEA-6D7C-42E9-9CC0-8FB9F6284BA4}" type="slidenum">
              <a:rPr lang="en-IN" smtClean="0"/>
              <a:t>16</a:t>
            </a:fld>
            <a:endParaRPr lang="en-IN"/>
          </a:p>
        </p:txBody>
      </p:sp>
    </p:spTree>
    <p:extLst>
      <p:ext uri="{BB962C8B-B14F-4D97-AF65-F5344CB8AC3E}">
        <p14:creationId xmlns:p14="http://schemas.microsoft.com/office/powerpoint/2010/main" val="86893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IN" b="1" dirty="0"/>
              <a:t>Drawbacks Compared to </a:t>
            </a:r>
            <a:r>
              <a:rPr lang="en-IN" b="1" dirty="0" err="1"/>
              <a:t>QuIM</a:t>
            </a:r>
            <a:r>
              <a:rPr lang="en-IN" b="1" dirty="0"/>
              <a:t>-RAG:</a:t>
            </a:r>
          </a:p>
          <a:p>
            <a:pPr>
              <a:buFont typeface="Arial" panose="020B0604020202020204" pitchFamily="34" charset="0"/>
              <a:buChar char="•"/>
            </a:pPr>
            <a:r>
              <a:rPr lang="en-IN" dirty="0"/>
              <a:t>Emphasizes post-generation validation rather than improving the retrieval process during generation.</a:t>
            </a:r>
          </a:p>
          <a:p>
            <a:pPr>
              <a:buFont typeface="Arial" panose="020B0604020202020204" pitchFamily="34" charset="0"/>
              <a:buChar char="•"/>
            </a:pPr>
            <a:r>
              <a:rPr lang="en-IN" dirty="0"/>
              <a:t>Does not propose a novel retrieval mechanism like </a:t>
            </a:r>
            <a:r>
              <a:rPr lang="en-IN" dirty="0" err="1"/>
              <a:t>QuIM</a:t>
            </a:r>
            <a:r>
              <a:rPr lang="en-IN" dirty="0"/>
              <a:t>-RAG's inverted question matching.</a:t>
            </a:r>
          </a:p>
          <a:p>
            <a:endParaRPr lang="en-IN" dirty="0"/>
          </a:p>
        </p:txBody>
      </p:sp>
      <p:sp>
        <p:nvSpPr>
          <p:cNvPr id="4" name="Slide Number Placeholder 3"/>
          <p:cNvSpPr>
            <a:spLocks noGrp="1"/>
          </p:cNvSpPr>
          <p:nvPr>
            <p:ph type="sldNum" sz="quarter" idx="5"/>
          </p:nvPr>
        </p:nvSpPr>
        <p:spPr/>
        <p:txBody>
          <a:bodyPr/>
          <a:lstStyle/>
          <a:p>
            <a:fld id="{78791FEA-6D7C-42E9-9CC0-8FB9F6284BA4}" type="slidenum">
              <a:rPr lang="en-IN" smtClean="0"/>
              <a:t>17</a:t>
            </a:fld>
            <a:endParaRPr lang="en-IN"/>
          </a:p>
        </p:txBody>
      </p:sp>
    </p:spTree>
    <p:extLst>
      <p:ext uri="{BB962C8B-B14F-4D97-AF65-F5344CB8AC3E}">
        <p14:creationId xmlns:p14="http://schemas.microsoft.com/office/powerpoint/2010/main" val="2795208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09CD6-8357-0354-0781-10B06A6A6D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98ACB-1FB2-C0B8-F729-CEB08753C3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08F82-717D-9CDC-B782-4A5654E5B3A4}"/>
              </a:ext>
            </a:extLst>
          </p:cNvPr>
          <p:cNvSpPr>
            <a:spLocks noGrp="1"/>
          </p:cNvSpPr>
          <p:nvPr>
            <p:ph type="body" idx="1"/>
          </p:nvPr>
        </p:nvSpPr>
        <p:spPr/>
        <p:txBody>
          <a:bodyPr/>
          <a:lstStyle/>
          <a:p>
            <a:pPr>
              <a:buFont typeface="Arial" panose="020B0604020202020204" pitchFamily="34" charset="0"/>
              <a:buChar char="•"/>
            </a:pPr>
            <a:r>
              <a:rPr lang="en-US" b="1" dirty="0"/>
              <a:t>Drawbacks Compared to </a:t>
            </a:r>
            <a:r>
              <a:rPr lang="en-US" b="1" dirty="0" err="1"/>
              <a:t>QuIM</a:t>
            </a:r>
            <a:r>
              <a:rPr lang="en-US" b="1" dirty="0"/>
              <a:t>-RAG:</a:t>
            </a:r>
          </a:p>
          <a:p>
            <a:pPr>
              <a:buFont typeface="Arial" panose="020B0604020202020204" pitchFamily="34" charset="0"/>
              <a:buChar char="•"/>
            </a:pPr>
            <a:r>
              <a:rPr lang="en-US" dirty="0"/>
              <a:t>Relies on few-shot prompting, which may not be as effective in generating relevant questions for retrieval as </a:t>
            </a:r>
            <a:r>
              <a:rPr lang="en-US" dirty="0" err="1"/>
              <a:t>QuIM</a:t>
            </a:r>
            <a:r>
              <a:rPr lang="en-US" dirty="0"/>
              <a:t>-RAG's method.</a:t>
            </a:r>
          </a:p>
        </p:txBody>
      </p:sp>
      <p:sp>
        <p:nvSpPr>
          <p:cNvPr id="4" name="Slide Number Placeholder 3">
            <a:extLst>
              <a:ext uri="{FF2B5EF4-FFF2-40B4-BE49-F238E27FC236}">
                <a16:creationId xmlns:a16="http://schemas.microsoft.com/office/drawing/2014/main" id="{4F4CA028-A3F3-5607-86DE-2CB76DB7EBAF}"/>
              </a:ext>
            </a:extLst>
          </p:cNvPr>
          <p:cNvSpPr>
            <a:spLocks noGrp="1"/>
          </p:cNvSpPr>
          <p:nvPr>
            <p:ph type="sldNum" sz="quarter" idx="5"/>
          </p:nvPr>
        </p:nvSpPr>
        <p:spPr/>
        <p:txBody>
          <a:bodyPr/>
          <a:lstStyle/>
          <a:p>
            <a:fld id="{78791FEA-6D7C-42E9-9CC0-8FB9F6284BA4}" type="slidenum">
              <a:rPr lang="en-IN" smtClean="0"/>
              <a:t>18</a:t>
            </a:fld>
            <a:endParaRPr lang="en-IN"/>
          </a:p>
        </p:txBody>
      </p:sp>
    </p:spTree>
    <p:extLst>
      <p:ext uri="{BB962C8B-B14F-4D97-AF65-F5344CB8AC3E}">
        <p14:creationId xmlns:p14="http://schemas.microsoft.com/office/powerpoint/2010/main" val="76109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CAB9-CDF7-66B5-482F-C451A048D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8DDA6-9632-3BF3-35BF-980A076A4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38EC5-13F1-ED3B-FB9D-065E419ACFD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BD7B0B1-A4E6-54E5-F252-185850450E8E}"/>
              </a:ext>
            </a:extLst>
          </p:cNvPr>
          <p:cNvSpPr>
            <a:spLocks noGrp="1"/>
          </p:cNvSpPr>
          <p:nvPr>
            <p:ph type="sldNum" sz="quarter" idx="5"/>
          </p:nvPr>
        </p:nvSpPr>
        <p:spPr/>
        <p:txBody>
          <a:bodyPr/>
          <a:lstStyle/>
          <a:p>
            <a:fld id="{78791FEA-6D7C-42E9-9CC0-8FB9F6284BA4}" type="slidenum">
              <a:rPr lang="en-IN" smtClean="0"/>
              <a:t>19</a:t>
            </a:fld>
            <a:endParaRPr lang="en-IN"/>
          </a:p>
        </p:txBody>
      </p:sp>
    </p:spTree>
    <p:extLst>
      <p:ext uri="{BB962C8B-B14F-4D97-AF65-F5344CB8AC3E}">
        <p14:creationId xmlns:p14="http://schemas.microsoft.com/office/powerpoint/2010/main" val="242502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customXml" Target="../ink/ink1.xml"/><Relationship Id="rId4"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1" y="1"/>
            <a:ext cx="5687616" cy="6079604"/>
          </a:xfrm>
          <a:custGeom>
            <a:avLst/>
            <a:gdLst/>
            <a:ahLst/>
            <a:cxnLst/>
            <a:rect l="l" t="t" r="r" b="b"/>
            <a:pathLst>
              <a:path w="6284747" h="6284747">
                <a:moveTo>
                  <a:pt x="0" y="0"/>
                </a:moveTo>
                <a:lnTo>
                  <a:pt x="6284747" y="0"/>
                </a:lnTo>
                <a:lnTo>
                  <a:pt x="6284747" y="6284747"/>
                </a:lnTo>
                <a:lnTo>
                  <a:pt x="0" y="6284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flipV="1">
            <a:off x="12003253" y="4002253"/>
            <a:ext cx="6284747" cy="6284747"/>
          </a:xfrm>
          <a:custGeom>
            <a:avLst/>
            <a:gdLst/>
            <a:ahLst/>
            <a:cxnLst/>
            <a:rect l="l" t="t" r="r" b="b"/>
            <a:pathLst>
              <a:path w="6284747" h="6284747">
                <a:moveTo>
                  <a:pt x="6284747" y="6284747"/>
                </a:moveTo>
                <a:lnTo>
                  <a:pt x="0" y="6284747"/>
                </a:lnTo>
                <a:lnTo>
                  <a:pt x="0" y="0"/>
                </a:lnTo>
                <a:lnTo>
                  <a:pt x="6284747" y="0"/>
                </a:lnTo>
                <a:lnTo>
                  <a:pt x="6284747" y="6284747"/>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722320" y="693178"/>
            <a:ext cx="4636156" cy="46361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25471" r="-25471"/>
              </a:stretch>
            </a:blipFill>
            <a:ln w="114300" cap="sq">
              <a:solidFill>
                <a:srgbClr val="E59E6D"/>
              </a:solidFill>
              <a:prstDash val="solid"/>
              <a:miter/>
            </a:ln>
          </p:spPr>
        </p:sp>
      </p:grpSp>
      <p:grpSp>
        <p:nvGrpSpPr>
          <p:cNvPr id="6" name="Group 6"/>
          <p:cNvGrpSpPr/>
          <p:nvPr/>
        </p:nvGrpSpPr>
        <p:grpSpPr>
          <a:xfrm>
            <a:off x="13253460" y="3169445"/>
            <a:ext cx="4636156" cy="463615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t="-24906" b="-24906"/>
              </a:stretch>
            </a:blipFill>
            <a:ln w="114300" cap="sq">
              <a:solidFill>
                <a:srgbClr val="AFCDD7"/>
              </a:solidFill>
              <a:prstDash val="solid"/>
              <a:miter/>
            </a:ln>
          </p:spPr>
        </p:sp>
      </p:grpSp>
      <p:grpSp>
        <p:nvGrpSpPr>
          <p:cNvPr id="8" name="Group 8"/>
          <p:cNvGrpSpPr/>
          <p:nvPr/>
        </p:nvGrpSpPr>
        <p:grpSpPr>
          <a:xfrm>
            <a:off x="10722320" y="5631424"/>
            <a:ext cx="4636156" cy="46361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7"/>
              <a:stretch>
                <a:fillRect l="-25046" r="-25046"/>
              </a:stretch>
            </a:blipFill>
            <a:ln w="114300" cap="sq">
              <a:solidFill>
                <a:srgbClr val="CFD993"/>
              </a:solidFill>
              <a:prstDash val="solid"/>
              <a:miter/>
            </a:ln>
          </p:spPr>
        </p:sp>
      </p:grpSp>
      <p:grpSp>
        <p:nvGrpSpPr>
          <p:cNvPr id="10" name="Group 10"/>
          <p:cNvGrpSpPr/>
          <p:nvPr/>
        </p:nvGrpSpPr>
        <p:grpSpPr>
          <a:xfrm>
            <a:off x="13253460" y="-1624900"/>
            <a:ext cx="4636156" cy="46361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8" cstate="print"/>
              <a:stretch>
                <a:fillRect l="-27516" r="-22577"/>
              </a:stretch>
            </a:blipFill>
            <a:ln w="114300" cap="sq">
              <a:solidFill>
                <a:srgbClr val="CFD993"/>
              </a:solidFill>
              <a:prstDash val="solid"/>
              <a:miter/>
            </a:ln>
          </p:spPr>
        </p:sp>
      </p:grpSp>
      <p:sp>
        <p:nvSpPr>
          <p:cNvPr id="12" name="Freeform 12"/>
          <p:cNvSpPr/>
          <p:nvPr/>
        </p:nvSpPr>
        <p:spPr>
          <a:xfrm rot="-10800000">
            <a:off x="-1514874" y="7949502"/>
            <a:ext cx="4509600" cy="3689672"/>
          </a:xfrm>
          <a:custGeom>
            <a:avLst/>
            <a:gdLst/>
            <a:ahLst/>
            <a:cxnLst/>
            <a:rect l="l" t="t" r="r" b="b"/>
            <a:pathLst>
              <a:path w="4509600" h="3689672">
                <a:moveTo>
                  <a:pt x="0" y="0"/>
                </a:moveTo>
                <a:lnTo>
                  <a:pt x="4509600" y="0"/>
                </a:lnTo>
                <a:lnTo>
                  <a:pt x="4509600" y="3689673"/>
                </a:lnTo>
                <a:lnTo>
                  <a:pt x="0" y="36896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763061" y="4371494"/>
            <a:ext cx="10630857" cy="1180836"/>
          </a:xfrm>
          <a:prstGeom prst="rect">
            <a:avLst/>
          </a:prstGeom>
        </p:spPr>
        <p:txBody>
          <a:bodyPr wrap="square" lIns="0" tIns="0" rIns="0" bIns="0" rtlCol="0" anchor="t">
            <a:spAutoFit/>
          </a:bodyPr>
          <a:lstStyle/>
          <a:p>
            <a:pPr algn="l">
              <a:lnSpc>
                <a:spcPts val="8811"/>
              </a:lnSpc>
            </a:pPr>
            <a:r>
              <a:rPr lang="en-US" sz="8000" spc="212" dirty="0">
                <a:solidFill>
                  <a:srgbClr val="393A38"/>
                </a:solidFill>
                <a:latin typeface="Alice"/>
                <a:ea typeface="Alice"/>
                <a:cs typeface="Alice"/>
                <a:sym typeface="Alice"/>
              </a:rPr>
              <a:t>Title: </a:t>
            </a:r>
            <a:r>
              <a:rPr lang="en-IN" sz="8400" spc="212" dirty="0">
                <a:solidFill>
                  <a:srgbClr val="393A38"/>
                </a:solidFill>
                <a:latin typeface="Alice Bold Italics"/>
              </a:rPr>
              <a:t>QuIM-RAG</a:t>
            </a:r>
            <a:r>
              <a:rPr lang="en-US" sz="10615" spc="212" dirty="0">
                <a:solidFill>
                  <a:srgbClr val="393A38"/>
                </a:solidFill>
                <a:latin typeface="Alice Bold Italics"/>
                <a:ea typeface="Alice Bold Italics"/>
                <a:cs typeface="Alice Bold Italics"/>
                <a:sym typeface="Alice Bold Italics"/>
              </a:rPr>
              <a:t> </a:t>
            </a:r>
          </a:p>
        </p:txBody>
      </p:sp>
      <p:sp>
        <p:nvSpPr>
          <p:cNvPr id="14" name="Freeform 14"/>
          <p:cNvSpPr/>
          <p:nvPr/>
        </p:nvSpPr>
        <p:spPr>
          <a:xfrm>
            <a:off x="1793743" y="4048453"/>
            <a:ext cx="10260025" cy="1688941"/>
          </a:xfrm>
          <a:custGeom>
            <a:avLst/>
            <a:gdLst/>
            <a:ahLst/>
            <a:cxnLst/>
            <a:rect l="l" t="t" r="r" b="b"/>
            <a:pathLst>
              <a:path w="8647263" h="1745175">
                <a:moveTo>
                  <a:pt x="0" y="0"/>
                </a:moveTo>
                <a:lnTo>
                  <a:pt x="8647263" y="0"/>
                </a:lnTo>
                <a:lnTo>
                  <a:pt x="8647263" y="1745175"/>
                </a:lnTo>
                <a:lnTo>
                  <a:pt x="0" y="17451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3335359" y="8543595"/>
            <a:ext cx="5696769" cy="645433"/>
          </a:xfrm>
          <a:prstGeom prst="rect">
            <a:avLst/>
          </a:prstGeom>
        </p:spPr>
        <p:txBody>
          <a:bodyPr lIns="0" tIns="0" rIns="0" bIns="0" rtlCol="0" anchor="t">
            <a:spAutoFit/>
          </a:bodyPr>
          <a:lstStyle/>
          <a:p>
            <a:pPr algn="ctr">
              <a:lnSpc>
                <a:spcPts val="5290"/>
              </a:lnSpc>
            </a:pPr>
            <a:r>
              <a:rPr lang="en-US" sz="3778" spc="75" dirty="0">
                <a:solidFill>
                  <a:srgbClr val="393A38"/>
                </a:solidFill>
                <a:latin typeface="Poppins"/>
                <a:ea typeface="Poppins"/>
                <a:cs typeface="Poppins"/>
                <a:sym typeface="Poppins"/>
              </a:rPr>
              <a:t>Presented by Batch-07</a:t>
            </a:r>
          </a:p>
        </p:txBody>
      </p:sp>
      <p:sp>
        <p:nvSpPr>
          <p:cNvPr id="16" name="TextBox 16"/>
          <p:cNvSpPr txBox="1"/>
          <p:nvPr/>
        </p:nvSpPr>
        <p:spPr>
          <a:xfrm>
            <a:off x="3335359" y="2906481"/>
            <a:ext cx="6403316" cy="618490"/>
          </a:xfrm>
          <a:prstGeom prst="rect">
            <a:avLst/>
          </a:prstGeom>
        </p:spPr>
        <p:txBody>
          <a:bodyPr lIns="0" tIns="0" rIns="0" bIns="0" rtlCol="0" anchor="t">
            <a:spAutoFit/>
          </a:bodyPr>
          <a:lstStyle/>
          <a:p>
            <a:pPr algn="ctr">
              <a:lnSpc>
                <a:spcPts val="4759"/>
              </a:lnSpc>
            </a:pPr>
            <a:r>
              <a:rPr lang="en-US" sz="3399" b="1" dirty="0">
                <a:solidFill>
                  <a:srgbClr val="393A38"/>
                </a:solidFill>
                <a:latin typeface="Poppins Bold"/>
                <a:ea typeface="Poppins Bold"/>
                <a:cs typeface="Poppins Bold"/>
                <a:sym typeface="Poppins Bold"/>
              </a:rPr>
              <a:t>CS-363 TERM PAPER REVIEW</a:t>
            </a:r>
          </a:p>
        </p:txBody>
      </p:sp>
      <p:sp>
        <p:nvSpPr>
          <p:cNvPr id="17" name="TextBox 17"/>
          <p:cNvSpPr txBox="1"/>
          <p:nvPr/>
        </p:nvSpPr>
        <p:spPr>
          <a:xfrm>
            <a:off x="0" y="5912682"/>
            <a:ext cx="12614451" cy="1814792"/>
          </a:xfrm>
          <a:prstGeom prst="rect">
            <a:avLst/>
          </a:prstGeom>
        </p:spPr>
        <p:txBody>
          <a:bodyPr lIns="0" tIns="0" rIns="0" bIns="0" rtlCol="0" anchor="t">
            <a:spAutoFit/>
          </a:bodyPr>
          <a:lstStyle/>
          <a:p>
            <a:pPr algn="ctr">
              <a:lnSpc>
                <a:spcPts val="4759"/>
              </a:lnSpc>
              <a:spcBef>
                <a:spcPct val="0"/>
              </a:spcBef>
            </a:pPr>
            <a:r>
              <a:rPr lang="en-US" sz="3399" b="1" i="1" dirty="0">
                <a:solidFill>
                  <a:srgbClr val="393A38"/>
                </a:solidFill>
                <a:latin typeface="Poppins Bold Italics"/>
                <a:cs typeface="Poppins Bold Italics"/>
              </a:rPr>
              <a:t>Advancing Retrieval-Augmented Generation With Inverted Question Matching for Enhanced </a:t>
            </a:r>
          </a:p>
          <a:p>
            <a:pPr algn="ctr">
              <a:lnSpc>
                <a:spcPts val="4759"/>
              </a:lnSpc>
              <a:spcBef>
                <a:spcPct val="0"/>
              </a:spcBef>
            </a:pPr>
            <a:r>
              <a:rPr lang="en-US" sz="3399" b="1" i="1" dirty="0">
                <a:solidFill>
                  <a:srgbClr val="393A38"/>
                </a:solidFill>
                <a:latin typeface="Poppins Bold Italics"/>
                <a:cs typeface="Poppins Bold Italics"/>
              </a:rPr>
              <a:t>QA Performance</a:t>
            </a:r>
            <a:endParaRPr lang="en-US" sz="3399" b="1" i="1" dirty="0">
              <a:solidFill>
                <a:srgbClr val="393A38"/>
              </a:solidFill>
              <a:latin typeface="Poppins Bold Italics"/>
              <a:cs typeface="Poppins Bold Italics"/>
              <a:sym typeface="Poppins Bo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1193778" y="-388447"/>
            <a:ext cx="5270982" cy="5270982"/>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935902" y="5756825"/>
            <a:ext cx="5239701" cy="5239701"/>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083291" y="252336"/>
            <a:ext cx="4615274" cy="1195458"/>
          </a:xfrm>
          <a:prstGeom prst="rect">
            <a:avLst/>
          </a:prstGeom>
        </p:spPr>
        <p:txBody>
          <a:bodyPr lIns="0" tIns="0" rIns="0" bIns="0" rtlCol="0" anchor="t">
            <a:spAutoFit/>
          </a:bodyPr>
          <a:lstStyle/>
          <a:p>
            <a:pPr algn="l">
              <a:lnSpc>
                <a:spcPts val="8210"/>
              </a:lnSpc>
            </a:pPr>
            <a:r>
              <a:rPr lang="en-US" sz="8552" b="1" spc="171" dirty="0">
                <a:solidFill>
                  <a:srgbClr val="393A38"/>
                </a:solidFill>
                <a:latin typeface="Poppins Bold"/>
                <a:ea typeface="Poppins Bold"/>
                <a:cs typeface="Poppins Bold"/>
                <a:sym typeface="Poppins Bold"/>
              </a:rPr>
              <a:t>Contd...</a:t>
            </a:r>
          </a:p>
        </p:txBody>
      </p:sp>
      <p:sp>
        <p:nvSpPr>
          <p:cNvPr id="5" name="TextBox 5"/>
          <p:cNvSpPr txBox="1"/>
          <p:nvPr/>
        </p:nvSpPr>
        <p:spPr>
          <a:xfrm>
            <a:off x="1583160" y="2059963"/>
            <a:ext cx="14315798" cy="6167073"/>
          </a:xfrm>
          <a:prstGeom prst="rect">
            <a:avLst/>
          </a:prstGeom>
        </p:spPr>
        <p:txBody>
          <a:bodyPr lIns="0" tIns="0" rIns="0" bIns="0" rtlCol="0" anchor="t">
            <a:spAutoFit/>
          </a:bodyPr>
          <a:lstStyle/>
          <a:p>
            <a:pPr marL="584017" lvl="1" indent="-292008" algn="just">
              <a:lnSpc>
                <a:spcPts val="5410"/>
              </a:lnSpc>
              <a:buFont typeface="Arial"/>
              <a:buChar char="•"/>
            </a:pPr>
            <a:r>
              <a:rPr lang="en-US" sz="3000" dirty="0">
                <a:solidFill>
                  <a:srgbClr val="393A38"/>
                </a:solidFill>
                <a:latin typeface="Poppins"/>
                <a:ea typeface="Poppins"/>
                <a:cs typeface="Poppins"/>
                <a:sym typeface="Poppins"/>
              </a:rPr>
              <a:t>Retrieval-Augmented-Generation (RAG) is an alternative method that improves LLM performance by incorporating external knowledge to generate more accurate and contextually appropriate responses.</a:t>
            </a:r>
          </a:p>
          <a:p>
            <a:pPr marL="584017" lvl="1" indent="-292008" algn="just">
              <a:lnSpc>
                <a:spcPts val="5410"/>
              </a:lnSpc>
              <a:buFont typeface="Arial"/>
              <a:buChar char="•"/>
            </a:pPr>
            <a:r>
              <a:rPr lang="en-US" sz="3000" dirty="0">
                <a:solidFill>
                  <a:srgbClr val="393A38"/>
                </a:solidFill>
                <a:latin typeface="Poppins"/>
                <a:ea typeface="Poppins"/>
                <a:cs typeface="Poppins"/>
                <a:sym typeface="Poppins"/>
              </a:rPr>
              <a:t>Despite RAG’s effectiveness, it faces challenges like information dilution, where large volumes of data compromise accuracy, and hallucination, where the model generates factually incorrect responses.</a:t>
            </a:r>
          </a:p>
          <a:p>
            <a:pPr marL="584017" lvl="1" indent="-292008" algn="just">
              <a:lnSpc>
                <a:spcPts val="5410"/>
              </a:lnSpc>
              <a:buFont typeface="Arial"/>
              <a:buChar char="•"/>
            </a:pPr>
            <a:r>
              <a:rPr lang="en-US" sz="3000" dirty="0">
                <a:solidFill>
                  <a:srgbClr val="393A38"/>
                </a:solidFill>
                <a:latin typeface="Poppins"/>
                <a:ea typeface="Poppins"/>
                <a:cs typeface="Poppins"/>
                <a:sym typeface="Poppins"/>
              </a:rPr>
              <a:t>RAG relies on vectorization, using embedding models to transform text into numerical representations (vectors) to allow efficient similarity search.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3778" y="-388447"/>
            <a:ext cx="5270982" cy="5270982"/>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935902" y="5756825"/>
            <a:ext cx="5239701" cy="5239701"/>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083291" y="252336"/>
            <a:ext cx="4615274" cy="1195458"/>
          </a:xfrm>
          <a:prstGeom prst="rect">
            <a:avLst/>
          </a:prstGeom>
        </p:spPr>
        <p:txBody>
          <a:bodyPr lIns="0" tIns="0" rIns="0" bIns="0" rtlCol="0" anchor="t">
            <a:spAutoFit/>
          </a:bodyPr>
          <a:lstStyle/>
          <a:p>
            <a:pPr algn="l">
              <a:lnSpc>
                <a:spcPts val="8210"/>
              </a:lnSpc>
            </a:pPr>
            <a:r>
              <a:rPr lang="en-US" sz="8552" b="1" spc="171" dirty="0">
                <a:solidFill>
                  <a:srgbClr val="393A38"/>
                </a:solidFill>
                <a:latin typeface="Poppins Bold"/>
                <a:ea typeface="Poppins Bold"/>
                <a:cs typeface="Poppins Bold"/>
                <a:sym typeface="Poppins Bold"/>
              </a:rPr>
              <a:t>Contd...</a:t>
            </a:r>
          </a:p>
        </p:txBody>
      </p:sp>
      <p:sp>
        <p:nvSpPr>
          <p:cNvPr id="5" name="TextBox 5"/>
          <p:cNvSpPr txBox="1"/>
          <p:nvPr/>
        </p:nvSpPr>
        <p:spPr>
          <a:xfrm>
            <a:off x="2113474" y="2241182"/>
            <a:ext cx="14315798" cy="4089581"/>
          </a:xfrm>
          <a:prstGeom prst="rect">
            <a:avLst/>
          </a:prstGeom>
        </p:spPr>
        <p:txBody>
          <a:bodyPr lIns="0" tIns="0" rIns="0" bIns="0" rtlCol="0" anchor="t">
            <a:spAutoFit/>
          </a:bodyPr>
          <a:lstStyle/>
          <a:p>
            <a:pPr marL="584017" lvl="1" indent="-292008" algn="just">
              <a:lnSpc>
                <a:spcPts val="5410"/>
              </a:lnSpc>
              <a:buFont typeface="Arial"/>
              <a:buChar char="•"/>
            </a:pPr>
            <a:r>
              <a:rPr lang="en-US" sz="3000" dirty="0">
                <a:solidFill>
                  <a:srgbClr val="393A38"/>
                </a:solidFill>
                <a:latin typeface="Poppins"/>
                <a:ea typeface="Poppins"/>
                <a:cs typeface="Poppins"/>
                <a:sym typeface="Poppins"/>
              </a:rPr>
              <a:t>The system compares query vectors with dataset vectors using cosine similarity to retrieve the most relevant text chunks.</a:t>
            </a:r>
          </a:p>
          <a:p>
            <a:pPr marL="292009" lvl="1" algn="just">
              <a:lnSpc>
                <a:spcPts val="5410"/>
              </a:lnSpc>
            </a:pPr>
            <a:endParaRPr lang="en-US" sz="3000" dirty="0">
              <a:solidFill>
                <a:srgbClr val="393A38"/>
              </a:solidFill>
              <a:latin typeface="Poppins"/>
              <a:ea typeface="Poppins"/>
              <a:cs typeface="Poppins"/>
              <a:sym typeface="Poppins"/>
            </a:endParaRPr>
          </a:p>
          <a:p>
            <a:pPr marL="584017" lvl="1" indent="-292008" algn="just">
              <a:lnSpc>
                <a:spcPts val="5410"/>
              </a:lnSpc>
              <a:buFont typeface="Arial"/>
              <a:buChar char="•"/>
            </a:pPr>
            <a:r>
              <a:rPr lang="en-US" sz="3000" dirty="0">
                <a:solidFill>
                  <a:srgbClr val="393A38"/>
                </a:solidFill>
                <a:latin typeface="Poppins"/>
                <a:ea typeface="Poppins"/>
                <a:cs typeface="Poppins"/>
                <a:sym typeface="Poppins"/>
              </a:rPr>
              <a:t>The modified RAG system, </a:t>
            </a:r>
            <a:r>
              <a:rPr lang="en-US" sz="3000" dirty="0" err="1">
                <a:solidFill>
                  <a:srgbClr val="393A38"/>
                </a:solidFill>
                <a:latin typeface="Poppins"/>
                <a:ea typeface="Poppins"/>
                <a:cs typeface="Poppins"/>
                <a:sym typeface="Poppins"/>
              </a:rPr>
              <a:t>QuIM</a:t>
            </a:r>
            <a:r>
              <a:rPr lang="en-US" sz="3000" dirty="0">
                <a:solidFill>
                  <a:srgbClr val="393A38"/>
                </a:solidFill>
                <a:latin typeface="Poppins"/>
                <a:ea typeface="Poppins"/>
                <a:cs typeface="Poppins"/>
                <a:sym typeface="Poppins"/>
              </a:rPr>
              <a:t>-RAG, introduces a novel question matching approach and a quantized embedding index to improve retrieval efficiency and answer precision.</a:t>
            </a:r>
          </a:p>
        </p:txBody>
      </p:sp>
    </p:spTree>
    <p:extLst>
      <p:ext uri="{BB962C8B-B14F-4D97-AF65-F5344CB8AC3E}">
        <p14:creationId xmlns:p14="http://schemas.microsoft.com/office/powerpoint/2010/main" val="160859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DB3C5409-7F7E-3344-0164-C524B03EF3FF}"/>
              </a:ext>
            </a:extLst>
          </p:cNvPr>
          <p:cNvSpPr/>
          <p:nvPr/>
        </p:nvSpPr>
        <p:spPr>
          <a:xfrm flipH="1" flipV="1">
            <a:off x="13935902" y="5756825"/>
            <a:ext cx="5239701" cy="5239701"/>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
            <a:extLst>
              <a:ext uri="{FF2B5EF4-FFF2-40B4-BE49-F238E27FC236}">
                <a16:creationId xmlns:a16="http://schemas.microsoft.com/office/drawing/2014/main" id="{A145B527-5B05-D5C8-B9FE-46FB1E0B97AA}"/>
              </a:ext>
            </a:extLst>
          </p:cNvPr>
          <p:cNvSpPr/>
          <p:nvPr/>
        </p:nvSpPr>
        <p:spPr>
          <a:xfrm>
            <a:off x="-1193778" y="-388447"/>
            <a:ext cx="5270982" cy="5270982"/>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667D001F-2EB5-E793-EDBE-E17121424A6B}"/>
              </a:ext>
            </a:extLst>
          </p:cNvPr>
          <p:cNvSpPr txBox="1"/>
          <p:nvPr/>
        </p:nvSpPr>
        <p:spPr>
          <a:xfrm>
            <a:off x="6335688" y="252336"/>
            <a:ext cx="11362877" cy="1095749"/>
          </a:xfrm>
          <a:prstGeom prst="rect">
            <a:avLst/>
          </a:prstGeom>
        </p:spPr>
        <p:txBody>
          <a:bodyPr wrap="square" lIns="0" tIns="0" rIns="0" bIns="0" rtlCol="0" anchor="t">
            <a:spAutoFit/>
          </a:bodyPr>
          <a:lstStyle/>
          <a:p>
            <a:pPr algn="l">
              <a:lnSpc>
                <a:spcPts val="8210"/>
              </a:lnSpc>
            </a:pPr>
            <a:r>
              <a:rPr lang="en-US" sz="8552" b="1" spc="171" dirty="0">
                <a:solidFill>
                  <a:srgbClr val="393A38"/>
                </a:solidFill>
                <a:latin typeface="Poppins Bold"/>
                <a:ea typeface="Poppins Bold"/>
                <a:cs typeface="Poppins Bold"/>
                <a:sym typeface="Poppins Bold"/>
              </a:rPr>
              <a:t>Basic Concepts…</a:t>
            </a:r>
          </a:p>
        </p:txBody>
      </p:sp>
      <p:grpSp>
        <p:nvGrpSpPr>
          <p:cNvPr id="8" name="Group 4">
            <a:extLst>
              <a:ext uri="{FF2B5EF4-FFF2-40B4-BE49-F238E27FC236}">
                <a16:creationId xmlns:a16="http://schemas.microsoft.com/office/drawing/2014/main" id="{2BF8B021-AD76-6F8A-302D-18516E8A8EC0}"/>
              </a:ext>
            </a:extLst>
          </p:cNvPr>
          <p:cNvGrpSpPr/>
          <p:nvPr/>
        </p:nvGrpSpPr>
        <p:grpSpPr>
          <a:xfrm>
            <a:off x="791072" y="1989058"/>
            <a:ext cx="6552020" cy="1962076"/>
            <a:chOff x="0" y="-67947"/>
            <a:chExt cx="1414960" cy="516761"/>
          </a:xfrm>
        </p:grpSpPr>
        <p:sp>
          <p:nvSpPr>
            <p:cNvPr id="9" name="Freeform 5">
              <a:extLst>
                <a:ext uri="{FF2B5EF4-FFF2-40B4-BE49-F238E27FC236}">
                  <a16:creationId xmlns:a16="http://schemas.microsoft.com/office/drawing/2014/main" id="{F2F3E9B8-281B-4B49-E4A6-3405F3974158}"/>
                </a:ext>
              </a:extLst>
            </p:cNvPr>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10" name="TextBox 6">
              <a:extLst>
                <a:ext uri="{FF2B5EF4-FFF2-40B4-BE49-F238E27FC236}">
                  <a16:creationId xmlns:a16="http://schemas.microsoft.com/office/drawing/2014/main" id="{AA67BD31-B6A4-56E4-FF08-D588D3C154B2}"/>
                </a:ext>
              </a:extLst>
            </p:cNvPr>
            <p:cNvSpPr txBox="1"/>
            <p:nvPr/>
          </p:nvSpPr>
          <p:spPr>
            <a:xfrm>
              <a:off x="126999" y="-67947"/>
              <a:ext cx="1160960" cy="516761"/>
            </a:xfrm>
            <a:prstGeom prst="rect">
              <a:avLst/>
            </a:prstGeom>
          </p:spPr>
          <p:txBody>
            <a:bodyPr lIns="50800" tIns="50800" rIns="50800" bIns="50800" rtlCol="0" anchor="ctr"/>
            <a:lstStyle/>
            <a:p>
              <a:pPr algn="ctr">
                <a:lnSpc>
                  <a:spcPts val="4900"/>
                </a:lnSpc>
              </a:pPr>
              <a:r>
                <a:rPr lang="en-US" sz="3500" b="1" dirty="0">
                  <a:solidFill>
                    <a:srgbClr val="393A38"/>
                  </a:solidFill>
                  <a:latin typeface="Poppins Bold"/>
                  <a:ea typeface="Poppins Bold"/>
                  <a:cs typeface="Poppins Bold"/>
                  <a:sym typeface="Poppins Bold"/>
                </a:rPr>
                <a:t>Natural Language Processing</a:t>
              </a:r>
            </a:p>
          </p:txBody>
        </p:sp>
      </p:grpSp>
      <p:sp>
        <p:nvSpPr>
          <p:cNvPr id="11" name="TextBox 10">
            <a:extLst>
              <a:ext uri="{FF2B5EF4-FFF2-40B4-BE49-F238E27FC236}">
                <a16:creationId xmlns:a16="http://schemas.microsoft.com/office/drawing/2014/main" id="{3A3B35DD-3509-A383-DAB7-3467B321C795}"/>
              </a:ext>
            </a:extLst>
          </p:cNvPr>
          <p:cNvSpPr txBox="1"/>
          <p:nvPr/>
        </p:nvSpPr>
        <p:spPr>
          <a:xfrm>
            <a:off x="7798033" y="2043415"/>
            <a:ext cx="9420061"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NLP helps computers understand and work with human language.</a:t>
            </a:r>
          </a:p>
          <a:p>
            <a:pPr marL="457200" indent="-457200">
              <a:buFont typeface="Arial" panose="020B0604020202020204" pitchFamily="34" charset="0"/>
              <a:buChar char="•"/>
            </a:pPr>
            <a:r>
              <a:rPr lang="en-US" sz="3200" dirty="0"/>
              <a:t>It is used in tasks like language translation, sentiment analysis, and chatbots.</a:t>
            </a:r>
            <a:endParaRPr lang="en-IN" sz="3200" dirty="0"/>
          </a:p>
        </p:txBody>
      </p:sp>
      <p:grpSp>
        <p:nvGrpSpPr>
          <p:cNvPr id="17" name="Group 4">
            <a:extLst>
              <a:ext uri="{FF2B5EF4-FFF2-40B4-BE49-F238E27FC236}">
                <a16:creationId xmlns:a16="http://schemas.microsoft.com/office/drawing/2014/main" id="{AB8B6D43-9439-5336-77A9-2694924BFEF3}"/>
              </a:ext>
            </a:extLst>
          </p:cNvPr>
          <p:cNvGrpSpPr/>
          <p:nvPr/>
        </p:nvGrpSpPr>
        <p:grpSpPr>
          <a:xfrm rot="10800000">
            <a:off x="10215073" y="4775786"/>
            <a:ext cx="5957539" cy="1962076"/>
            <a:chOff x="0" y="-62352"/>
            <a:chExt cx="1414960" cy="516761"/>
          </a:xfrm>
        </p:grpSpPr>
        <p:sp>
          <p:nvSpPr>
            <p:cNvPr id="18" name="Freeform 5">
              <a:extLst>
                <a:ext uri="{FF2B5EF4-FFF2-40B4-BE49-F238E27FC236}">
                  <a16:creationId xmlns:a16="http://schemas.microsoft.com/office/drawing/2014/main" id="{C0C5006E-93AC-EAE7-CFA7-C396DAE2B455}"/>
                </a:ext>
              </a:extLst>
            </p:cNvPr>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19" name="TextBox 6">
              <a:extLst>
                <a:ext uri="{FF2B5EF4-FFF2-40B4-BE49-F238E27FC236}">
                  <a16:creationId xmlns:a16="http://schemas.microsoft.com/office/drawing/2014/main" id="{117063EA-768D-AAF7-28A1-AED24A8BBE30}"/>
                </a:ext>
              </a:extLst>
            </p:cNvPr>
            <p:cNvSpPr txBox="1"/>
            <p:nvPr/>
          </p:nvSpPr>
          <p:spPr>
            <a:xfrm rot="10800000">
              <a:off x="115835" y="-62352"/>
              <a:ext cx="1160960" cy="516761"/>
            </a:xfrm>
            <a:prstGeom prst="rect">
              <a:avLst/>
            </a:prstGeom>
          </p:spPr>
          <p:txBody>
            <a:bodyPr lIns="50800" tIns="50800" rIns="50800" bIns="50800" rtlCol="0" anchor="ctr"/>
            <a:lstStyle/>
            <a:p>
              <a:pPr algn="ctr">
                <a:lnSpc>
                  <a:spcPts val="4900"/>
                </a:lnSpc>
              </a:pPr>
              <a:r>
                <a:rPr lang="en-US" sz="3500" b="1" dirty="0">
                  <a:solidFill>
                    <a:srgbClr val="393A38"/>
                  </a:solidFill>
                  <a:latin typeface="Poppins Bold"/>
                  <a:ea typeface="Poppins Bold"/>
                  <a:cs typeface="Poppins Bold"/>
                  <a:sym typeface="Poppins Bold"/>
                </a:rPr>
                <a:t>Large Language Model</a:t>
              </a:r>
            </a:p>
          </p:txBody>
        </p:sp>
      </p:grpSp>
      <p:sp>
        <p:nvSpPr>
          <p:cNvPr id="23" name="TextBox 22">
            <a:extLst>
              <a:ext uri="{FF2B5EF4-FFF2-40B4-BE49-F238E27FC236}">
                <a16:creationId xmlns:a16="http://schemas.microsoft.com/office/drawing/2014/main" id="{24ADA09B-08BA-46F9-338C-9422F2224F30}"/>
              </a:ext>
            </a:extLst>
          </p:cNvPr>
          <p:cNvSpPr txBox="1"/>
          <p:nvPr/>
        </p:nvSpPr>
        <p:spPr>
          <a:xfrm>
            <a:off x="541198" y="4725773"/>
            <a:ext cx="9793088"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LLMs are AI models that generate human-like text using deep learning.</a:t>
            </a:r>
          </a:p>
          <a:p>
            <a:pPr marL="457200" indent="-457200">
              <a:buFont typeface="Arial" panose="020B0604020202020204" pitchFamily="34" charset="0"/>
              <a:buChar char="•"/>
            </a:pPr>
            <a:r>
              <a:rPr lang="en-US" sz="3200" dirty="0"/>
              <a:t>They are used for tasks like writing text, answering questions, and translating languages.</a:t>
            </a:r>
            <a:endParaRPr lang="en-IN" sz="3200" dirty="0"/>
          </a:p>
        </p:txBody>
      </p:sp>
      <p:grpSp>
        <p:nvGrpSpPr>
          <p:cNvPr id="24" name="Group 4">
            <a:extLst>
              <a:ext uri="{FF2B5EF4-FFF2-40B4-BE49-F238E27FC236}">
                <a16:creationId xmlns:a16="http://schemas.microsoft.com/office/drawing/2014/main" id="{F284BF04-699F-74AC-6852-9C308301D55D}"/>
              </a:ext>
            </a:extLst>
          </p:cNvPr>
          <p:cNvGrpSpPr/>
          <p:nvPr/>
        </p:nvGrpSpPr>
        <p:grpSpPr>
          <a:xfrm>
            <a:off x="791071" y="7260038"/>
            <a:ext cx="6552021" cy="1884996"/>
            <a:chOff x="0" y="-50734"/>
            <a:chExt cx="1414960" cy="496460"/>
          </a:xfrm>
        </p:grpSpPr>
        <p:sp>
          <p:nvSpPr>
            <p:cNvPr id="25" name="Freeform 5">
              <a:extLst>
                <a:ext uri="{FF2B5EF4-FFF2-40B4-BE49-F238E27FC236}">
                  <a16:creationId xmlns:a16="http://schemas.microsoft.com/office/drawing/2014/main" id="{1178928C-DD0A-8A4D-C7F5-543D2AA73B5E}"/>
                </a:ext>
              </a:extLst>
            </p:cNvPr>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26" name="TextBox 6">
              <a:extLst>
                <a:ext uri="{FF2B5EF4-FFF2-40B4-BE49-F238E27FC236}">
                  <a16:creationId xmlns:a16="http://schemas.microsoft.com/office/drawing/2014/main" id="{E2CCE105-8A77-49CD-DEB0-B9ACC8165115}"/>
                </a:ext>
              </a:extLst>
            </p:cNvPr>
            <p:cNvSpPr txBox="1"/>
            <p:nvPr/>
          </p:nvSpPr>
          <p:spPr>
            <a:xfrm>
              <a:off x="34957" y="-50734"/>
              <a:ext cx="1349054" cy="496460"/>
            </a:xfrm>
            <a:prstGeom prst="rect">
              <a:avLst/>
            </a:prstGeom>
          </p:spPr>
          <p:txBody>
            <a:bodyPr lIns="50800" tIns="50800" rIns="50800" bIns="50800" rtlCol="0" anchor="ctr"/>
            <a:lstStyle/>
            <a:p>
              <a:pPr algn="ctr">
                <a:lnSpc>
                  <a:spcPts val="4900"/>
                </a:lnSpc>
              </a:pPr>
              <a:r>
                <a:rPr lang="en-US" sz="3500" b="1" dirty="0">
                  <a:solidFill>
                    <a:srgbClr val="393A38"/>
                  </a:solidFill>
                  <a:latin typeface="Poppins Bold"/>
                  <a:ea typeface="Poppins Bold"/>
                  <a:cs typeface="Poppins Bold"/>
                  <a:sym typeface="Poppins Bold"/>
                </a:rPr>
                <a:t>Retrieval-Augmented Generation</a:t>
              </a:r>
            </a:p>
          </p:txBody>
        </p:sp>
      </p:grpSp>
      <p:sp>
        <p:nvSpPr>
          <p:cNvPr id="27" name="TextBox 26">
            <a:extLst>
              <a:ext uri="{FF2B5EF4-FFF2-40B4-BE49-F238E27FC236}">
                <a16:creationId xmlns:a16="http://schemas.microsoft.com/office/drawing/2014/main" id="{AE4F5B04-A141-21C7-94A3-3692CB194221}"/>
              </a:ext>
            </a:extLst>
          </p:cNvPr>
          <p:cNvSpPr txBox="1"/>
          <p:nvPr/>
        </p:nvSpPr>
        <p:spPr>
          <a:xfrm>
            <a:off x="7798033" y="7171484"/>
            <a:ext cx="9793088"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RAG combines information retrieval with text generation to improve accuracy.</a:t>
            </a:r>
          </a:p>
          <a:p>
            <a:pPr marL="457200" indent="-457200">
              <a:buFont typeface="Arial" panose="020B0604020202020204" pitchFamily="34" charset="0"/>
              <a:buChar char="•"/>
            </a:pPr>
            <a:r>
              <a:rPr lang="en-US" sz="3200" dirty="0"/>
              <a:t>It helps generate more relevant and precise answers using external data.</a:t>
            </a:r>
            <a:endParaRPr lang="en-IN" sz="3200" dirty="0"/>
          </a:p>
        </p:txBody>
      </p:sp>
    </p:spTree>
    <p:extLst>
      <p:ext uri="{BB962C8B-B14F-4D97-AF65-F5344CB8AC3E}">
        <p14:creationId xmlns:p14="http://schemas.microsoft.com/office/powerpoint/2010/main" val="246818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BA66CDC-0963-38C6-305B-C82A6A63517F}"/>
              </a:ext>
            </a:extLst>
          </p:cNvPr>
          <p:cNvSpPr/>
          <p:nvPr/>
        </p:nvSpPr>
        <p:spPr>
          <a:xfrm>
            <a:off x="-1193778" y="-388447"/>
            <a:ext cx="5270982" cy="5270982"/>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E54FEFF1-7879-D581-9CBB-B3523A421F11}"/>
              </a:ext>
            </a:extLst>
          </p:cNvPr>
          <p:cNvSpPr/>
          <p:nvPr/>
        </p:nvSpPr>
        <p:spPr>
          <a:xfrm flipH="1" flipV="1">
            <a:off x="13935902" y="5756825"/>
            <a:ext cx="5239701" cy="5239701"/>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565E70DA-97D0-FD5A-2CB3-29977D25A97D}"/>
              </a:ext>
            </a:extLst>
          </p:cNvPr>
          <p:cNvSpPr txBox="1"/>
          <p:nvPr/>
        </p:nvSpPr>
        <p:spPr>
          <a:xfrm>
            <a:off x="6335688" y="252336"/>
            <a:ext cx="11362877" cy="1095749"/>
          </a:xfrm>
          <a:prstGeom prst="rect">
            <a:avLst/>
          </a:prstGeom>
        </p:spPr>
        <p:txBody>
          <a:bodyPr wrap="square" lIns="0" tIns="0" rIns="0" bIns="0" rtlCol="0" anchor="t">
            <a:spAutoFit/>
          </a:bodyPr>
          <a:lstStyle/>
          <a:p>
            <a:pPr algn="l">
              <a:lnSpc>
                <a:spcPts val="8210"/>
              </a:lnSpc>
            </a:pPr>
            <a:r>
              <a:rPr lang="en-US" sz="8552" b="1" spc="171" dirty="0">
                <a:solidFill>
                  <a:srgbClr val="393A38"/>
                </a:solidFill>
                <a:latin typeface="Poppins Bold"/>
                <a:ea typeface="Poppins Bold"/>
                <a:cs typeface="Poppins Bold"/>
                <a:sym typeface="Poppins Bold"/>
              </a:rPr>
              <a:t>Basic Concepts…</a:t>
            </a:r>
          </a:p>
        </p:txBody>
      </p:sp>
      <p:grpSp>
        <p:nvGrpSpPr>
          <p:cNvPr id="5" name="Group 4">
            <a:extLst>
              <a:ext uri="{FF2B5EF4-FFF2-40B4-BE49-F238E27FC236}">
                <a16:creationId xmlns:a16="http://schemas.microsoft.com/office/drawing/2014/main" id="{DE1E9BAE-F2C7-1690-8689-928409C1EEC0}"/>
              </a:ext>
            </a:extLst>
          </p:cNvPr>
          <p:cNvGrpSpPr/>
          <p:nvPr/>
        </p:nvGrpSpPr>
        <p:grpSpPr>
          <a:xfrm>
            <a:off x="791072" y="1989058"/>
            <a:ext cx="6552020" cy="1962076"/>
            <a:chOff x="0" y="-67947"/>
            <a:chExt cx="1414960" cy="516761"/>
          </a:xfrm>
        </p:grpSpPr>
        <p:sp>
          <p:nvSpPr>
            <p:cNvPr id="6" name="Freeform 5">
              <a:extLst>
                <a:ext uri="{FF2B5EF4-FFF2-40B4-BE49-F238E27FC236}">
                  <a16:creationId xmlns:a16="http://schemas.microsoft.com/office/drawing/2014/main" id="{5506CAFB-41CD-A5AD-6653-2739A7412F8B}"/>
                </a:ext>
              </a:extLst>
            </p:cNvPr>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7" name="TextBox 6">
              <a:extLst>
                <a:ext uri="{FF2B5EF4-FFF2-40B4-BE49-F238E27FC236}">
                  <a16:creationId xmlns:a16="http://schemas.microsoft.com/office/drawing/2014/main" id="{BFF6AE54-02D7-CF7E-AF90-D74299742A56}"/>
                </a:ext>
              </a:extLst>
            </p:cNvPr>
            <p:cNvSpPr txBox="1"/>
            <p:nvPr/>
          </p:nvSpPr>
          <p:spPr>
            <a:xfrm>
              <a:off x="126999" y="-67947"/>
              <a:ext cx="1160960" cy="516761"/>
            </a:xfrm>
            <a:prstGeom prst="rect">
              <a:avLst/>
            </a:prstGeom>
          </p:spPr>
          <p:txBody>
            <a:bodyPr lIns="50800" tIns="50800" rIns="50800" bIns="50800" rtlCol="0" anchor="ctr"/>
            <a:lstStyle/>
            <a:p>
              <a:pPr algn="ctr">
                <a:lnSpc>
                  <a:spcPts val="4900"/>
                </a:lnSpc>
              </a:pPr>
              <a:r>
                <a:rPr lang="en-US" sz="3500" b="1" dirty="0">
                  <a:solidFill>
                    <a:srgbClr val="393A38"/>
                  </a:solidFill>
                  <a:latin typeface="Poppins Bold"/>
                  <a:ea typeface="Poppins Bold"/>
                  <a:cs typeface="Poppins Bold"/>
                  <a:sym typeface="Poppins Bold"/>
                </a:rPr>
                <a:t>Vector Embeddings</a:t>
              </a:r>
            </a:p>
          </p:txBody>
        </p:sp>
      </p:grpSp>
      <p:sp>
        <p:nvSpPr>
          <p:cNvPr id="8" name="TextBox 7">
            <a:extLst>
              <a:ext uri="{FF2B5EF4-FFF2-40B4-BE49-F238E27FC236}">
                <a16:creationId xmlns:a16="http://schemas.microsoft.com/office/drawing/2014/main" id="{997BE4E9-A64B-C9F9-A176-12BF246C628F}"/>
              </a:ext>
            </a:extLst>
          </p:cNvPr>
          <p:cNvSpPr txBox="1"/>
          <p:nvPr/>
        </p:nvSpPr>
        <p:spPr>
          <a:xfrm>
            <a:off x="7631832" y="2122724"/>
            <a:ext cx="9721080" cy="2062103"/>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Vector embeddings represent words or text as numbers that capture their meaning.</a:t>
            </a:r>
          </a:p>
          <a:p>
            <a:pPr marL="457200" indent="-457200" algn="just">
              <a:buFont typeface="Arial" panose="020B0604020202020204" pitchFamily="34" charset="0"/>
              <a:buChar char="•"/>
            </a:pPr>
            <a:r>
              <a:rPr lang="en-US" sz="3200" dirty="0"/>
              <a:t>They are used to compare and find similarities between words or phrases.</a:t>
            </a:r>
            <a:endParaRPr lang="en-IN" sz="3200" dirty="0"/>
          </a:p>
        </p:txBody>
      </p:sp>
      <p:grpSp>
        <p:nvGrpSpPr>
          <p:cNvPr id="9" name="Group 4">
            <a:extLst>
              <a:ext uri="{FF2B5EF4-FFF2-40B4-BE49-F238E27FC236}">
                <a16:creationId xmlns:a16="http://schemas.microsoft.com/office/drawing/2014/main" id="{192E8480-F205-F6ED-E5E7-648DF7F81630}"/>
              </a:ext>
            </a:extLst>
          </p:cNvPr>
          <p:cNvGrpSpPr/>
          <p:nvPr/>
        </p:nvGrpSpPr>
        <p:grpSpPr>
          <a:xfrm rot="10800000">
            <a:off x="10215073" y="4775786"/>
            <a:ext cx="5957539" cy="1962076"/>
            <a:chOff x="0" y="-62352"/>
            <a:chExt cx="1414960" cy="516761"/>
          </a:xfrm>
        </p:grpSpPr>
        <p:sp>
          <p:nvSpPr>
            <p:cNvPr id="10" name="Freeform 5">
              <a:extLst>
                <a:ext uri="{FF2B5EF4-FFF2-40B4-BE49-F238E27FC236}">
                  <a16:creationId xmlns:a16="http://schemas.microsoft.com/office/drawing/2014/main" id="{D970AB7F-5C8C-A02F-C1AE-B109A04A8D63}"/>
                </a:ext>
              </a:extLst>
            </p:cNvPr>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11" name="TextBox 6">
              <a:extLst>
                <a:ext uri="{FF2B5EF4-FFF2-40B4-BE49-F238E27FC236}">
                  <a16:creationId xmlns:a16="http://schemas.microsoft.com/office/drawing/2014/main" id="{3D77E617-CAF3-B33E-80A6-A7BEE3A0FE59}"/>
                </a:ext>
              </a:extLst>
            </p:cNvPr>
            <p:cNvSpPr txBox="1"/>
            <p:nvPr/>
          </p:nvSpPr>
          <p:spPr>
            <a:xfrm rot="10800000">
              <a:off x="166339" y="-62352"/>
              <a:ext cx="1160960" cy="516761"/>
            </a:xfrm>
            <a:prstGeom prst="rect">
              <a:avLst/>
            </a:prstGeom>
          </p:spPr>
          <p:txBody>
            <a:bodyPr lIns="50800" tIns="50800" rIns="50800" bIns="50800" rtlCol="0" anchor="ctr"/>
            <a:lstStyle/>
            <a:p>
              <a:pPr algn="ctr">
                <a:lnSpc>
                  <a:spcPts val="4900"/>
                </a:lnSpc>
              </a:pPr>
              <a:r>
                <a:rPr lang="en-US" sz="3500" b="1" dirty="0">
                  <a:solidFill>
                    <a:srgbClr val="393A38"/>
                  </a:solidFill>
                  <a:latin typeface="Poppins Bold"/>
                  <a:ea typeface="Poppins Bold"/>
                  <a:cs typeface="Poppins Bold"/>
                  <a:sym typeface="Poppins Bold"/>
                </a:rPr>
                <a:t>Question Answering (QA)</a:t>
              </a:r>
            </a:p>
          </p:txBody>
        </p:sp>
      </p:grpSp>
      <p:sp>
        <p:nvSpPr>
          <p:cNvPr id="12" name="TextBox 11">
            <a:extLst>
              <a:ext uri="{FF2B5EF4-FFF2-40B4-BE49-F238E27FC236}">
                <a16:creationId xmlns:a16="http://schemas.microsoft.com/office/drawing/2014/main" id="{A69CD86E-1A83-AD97-D7A8-80E841E85D1F}"/>
              </a:ext>
            </a:extLst>
          </p:cNvPr>
          <p:cNvSpPr txBox="1"/>
          <p:nvPr/>
        </p:nvSpPr>
        <p:spPr>
          <a:xfrm>
            <a:off x="541198" y="4725773"/>
            <a:ext cx="9793088"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QA systems automatically respond to questions in natural language.</a:t>
            </a:r>
          </a:p>
          <a:p>
            <a:pPr marL="457200" indent="-457200">
              <a:buFont typeface="Arial" panose="020B0604020202020204" pitchFamily="34" charset="0"/>
              <a:buChar char="•"/>
            </a:pPr>
            <a:r>
              <a:rPr lang="en-US" sz="3200" dirty="0"/>
              <a:t>They are used in virtual assistants, customer support, and search engines.</a:t>
            </a:r>
            <a:endParaRPr lang="en-IN" sz="3200" dirty="0"/>
          </a:p>
        </p:txBody>
      </p:sp>
      <p:grpSp>
        <p:nvGrpSpPr>
          <p:cNvPr id="13" name="Group 4">
            <a:extLst>
              <a:ext uri="{FF2B5EF4-FFF2-40B4-BE49-F238E27FC236}">
                <a16:creationId xmlns:a16="http://schemas.microsoft.com/office/drawing/2014/main" id="{57C4D232-18A1-8DA8-A683-5115B0732794}"/>
              </a:ext>
            </a:extLst>
          </p:cNvPr>
          <p:cNvGrpSpPr/>
          <p:nvPr/>
        </p:nvGrpSpPr>
        <p:grpSpPr>
          <a:xfrm>
            <a:off x="791071" y="7260038"/>
            <a:ext cx="6552021" cy="1884996"/>
            <a:chOff x="0" y="-50734"/>
            <a:chExt cx="1414960" cy="496460"/>
          </a:xfrm>
        </p:grpSpPr>
        <p:sp>
          <p:nvSpPr>
            <p:cNvPr id="14" name="Freeform 5">
              <a:extLst>
                <a:ext uri="{FF2B5EF4-FFF2-40B4-BE49-F238E27FC236}">
                  <a16:creationId xmlns:a16="http://schemas.microsoft.com/office/drawing/2014/main" id="{17B32913-37AE-CD25-6D2B-1101E9D3BAE3}"/>
                </a:ext>
              </a:extLst>
            </p:cNvPr>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15" name="TextBox 6">
              <a:extLst>
                <a:ext uri="{FF2B5EF4-FFF2-40B4-BE49-F238E27FC236}">
                  <a16:creationId xmlns:a16="http://schemas.microsoft.com/office/drawing/2014/main" id="{E3E4B179-3859-01D2-F02D-3D7C93458D7A}"/>
                </a:ext>
              </a:extLst>
            </p:cNvPr>
            <p:cNvSpPr txBox="1"/>
            <p:nvPr/>
          </p:nvSpPr>
          <p:spPr>
            <a:xfrm>
              <a:off x="34957" y="-50734"/>
              <a:ext cx="1349054" cy="496460"/>
            </a:xfrm>
            <a:prstGeom prst="rect">
              <a:avLst/>
            </a:prstGeom>
          </p:spPr>
          <p:txBody>
            <a:bodyPr lIns="50800" tIns="50800" rIns="50800" bIns="50800" rtlCol="0" anchor="ctr"/>
            <a:lstStyle/>
            <a:p>
              <a:pPr algn="ctr">
                <a:lnSpc>
                  <a:spcPts val="4900"/>
                </a:lnSpc>
              </a:pPr>
              <a:r>
                <a:rPr lang="en-US" sz="3500" b="1" dirty="0">
                  <a:solidFill>
                    <a:srgbClr val="393A38"/>
                  </a:solidFill>
                  <a:latin typeface="Poppins Bold"/>
                  <a:ea typeface="Poppins Bold"/>
                  <a:cs typeface="Poppins Bold"/>
                  <a:sym typeface="Poppins Bold"/>
                </a:rPr>
                <a:t>Inverted Index</a:t>
              </a:r>
            </a:p>
          </p:txBody>
        </p:sp>
      </p:grpSp>
      <p:sp>
        <p:nvSpPr>
          <p:cNvPr id="16" name="TextBox 15">
            <a:extLst>
              <a:ext uri="{FF2B5EF4-FFF2-40B4-BE49-F238E27FC236}">
                <a16:creationId xmlns:a16="http://schemas.microsoft.com/office/drawing/2014/main" id="{9D55B571-9F3C-8D29-BBB9-92DA14BAF5B6}"/>
              </a:ext>
            </a:extLst>
          </p:cNvPr>
          <p:cNvSpPr txBox="1"/>
          <p:nvPr/>
        </p:nvSpPr>
        <p:spPr>
          <a:xfrm>
            <a:off x="7631832" y="7215937"/>
            <a:ext cx="9793088"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An inverted index maps words to the documents where they appear.</a:t>
            </a:r>
          </a:p>
          <a:p>
            <a:pPr marL="457200" indent="-457200">
              <a:buFont typeface="Arial" panose="020B0604020202020204" pitchFamily="34" charset="0"/>
              <a:buChar char="•"/>
            </a:pPr>
            <a:r>
              <a:rPr lang="en-US" sz="3200" dirty="0"/>
              <a:t>It speeds up the process of retrieving documents that contain specific words.</a:t>
            </a:r>
            <a:endParaRPr lang="en-IN" sz="3200" dirty="0"/>
          </a:p>
        </p:txBody>
      </p:sp>
    </p:spTree>
    <p:extLst>
      <p:ext uri="{BB962C8B-B14F-4D97-AF65-F5344CB8AC3E}">
        <p14:creationId xmlns:p14="http://schemas.microsoft.com/office/powerpoint/2010/main" val="2439851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D5B7A-40A4-054B-B29B-9014CF97FD9C}"/>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05F57CB7-40CC-0D6C-B4AD-A7CA33D71039}"/>
              </a:ext>
            </a:extLst>
          </p:cNvPr>
          <p:cNvSpPr/>
          <p:nvPr/>
        </p:nvSpPr>
        <p:spPr>
          <a:xfrm flipH="1" flipV="1">
            <a:off x="13935902" y="5756825"/>
            <a:ext cx="5239701" cy="5239701"/>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
            <a:extLst>
              <a:ext uri="{FF2B5EF4-FFF2-40B4-BE49-F238E27FC236}">
                <a16:creationId xmlns:a16="http://schemas.microsoft.com/office/drawing/2014/main" id="{897055F6-320A-42AE-8EF6-4F5FB05145D8}"/>
              </a:ext>
            </a:extLst>
          </p:cNvPr>
          <p:cNvSpPr/>
          <p:nvPr/>
        </p:nvSpPr>
        <p:spPr>
          <a:xfrm>
            <a:off x="-1193778" y="-388447"/>
            <a:ext cx="5270982" cy="5270982"/>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F1EC0569-2D43-F1AD-3E1A-FFD1D2E153EF}"/>
              </a:ext>
            </a:extLst>
          </p:cNvPr>
          <p:cNvSpPr txBox="1"/>
          <p:nvPr/>
        </p:nvSpPr>
        <p:spPr>
          <a:xfrm>
            <a:off x="6335688" y="252336"/>
            <a:ext cx="11362877" cy="1095749"/>
          </a:xfrm>
          <a:prstGeom prst="rect">
            <a:avLst/>
          </a:prstGeom>
        </p:spPr>
        <p:txBody>
          <a:bodyPr wrap="square" lIns="0" tIns="0" rIns="0" bIns="0" rtlCol="0" anchor="t">
            <a:spAutoFit/>
          </a:bodyPr>
          <a:lstStyle/>
          <a:p>
            <a:pPr algn="l">
              <a:lnSpc>
                <a:spcPts val="8210"/>
              </a:lnSpc>
            </a:pPr>
            <a:r>
              <a:rPr lang="en-US" sz="8552" b="1" spc="171" dirty="0">
                <a:solidFill>
                  <a:srgbClr val="393A38"/>
                </a:solidFill>
                <a:latin typeface="Poppins Bold"/>
                <a:ea typeface="Poppins Bold"/>
                <a:cs typeface="Poppins Bold"/>
                <a:sym typeface="Poppins Bold"/>
              </a:rPr>
              <a:t>Basic Concepts…</a:t>
            </a:r>
          </a:p>
        </p:txBody>
      </p:sp>
      <p:grpSp>
        <p:nvGrpSpPr>
          <p:cNvPr id="8" name="Group 4">
            <a:extLst>
              <a:ext uri="{FF2B5EF4-FFF2-40B4-BE49-F238E27FC236}">
                <a16:creationId xmlns:a16="http://schemas.microsoft.com/office/drawing/2014/main" id="{041A25FC-8D98-7AB9-B0BB-7D03EF8515C5}"/>
              </a:ext>
            </a:extLst>
          </p:cNvPr>
          <p:cNvGrpSpPr/>
          <p:nvPr/>
        </p:nvGrpSpPr>
        <p:grpSpPr>
          <a:xfrm>
            <a:off x="791072" y="1989058"/>
            <a:ext cx="6552020" cy="1962076"/>
            <a:chOff x="0" y="-67947"/>
            <a:chExt cx="1414960" cy="516761"/>
          </a:xfrm>
        </p:grpSpPr>
        <p:sp>
          <p:nvSpPr>
            <p:cNvPr id="9" name="Freeform 5">
              <a:extLst>
                <a:ext uri="{FF2B5EF4-FFF2-40B4-BE49-F238E27FC236}">
                  <a16:creationId xmlns:a16="http://schemas.microsoft.com/office/drawing/2014/main" id="{6F2EB99B-A1EE-86E6-F618-B04BDDAE3FB0}"/>
                </a:ext>
              </a:extLst>
            </p:cNvPr>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10" name="TextBox 6">
              <a:extLst>
                <a:ext uri="{FF2B5EF4-FFF2-40B4-BE49-F238E27FC236}">
                  <a16:creationId xmlns:a16="http://schemas.microsoft.com/office/drawing/2014/main" id="{9E6398E1-5D1E-3373-D3CC-C40AFB7B829A}"/>
                </a:ext>
              </a:extLst>
            </p:cNvPr>
            <p:cNvSpPr txBox="1"/>
            <p:nvPr/>
          </p:nvSpPr>
          <p:spPr>
            <a:xfrm>
              <a:off x="126999" y="-67947"/>
              <a:ext cx="1160960" cy="516761"/>
            </a:xfrm>
            <a:prstGeom prst="rect">
              <a:avLst/>
            </a:prstGeom>
          </p:spPr>
          <p:txBody>
            <a:bodyPr lIns="50800" tIns="50800" rIns="50800" bIns="50800" rtlCol="0" anchor="ctr"/>
            <a:lstStyle/>
            <a:p>
              <a:pPr algn="ctr">
                <a:lnSpc>
                  <a:spcPts val="4900"/>
                </a:lnSpc>
              </a:pPr>
              <a:r>
                <a:rPr lang="en-US" sz="3500" b="1" dirty="0">
                  <a:solidFill>
                    <a:srgbClr val="393A38"/>
                  </a:solidFill>
                  <a:latin typeface="Poppins Bold"/>
                  <a:ea typeface="Poppins Bold"/>
                  <a:cs typeface="Poppins Bold"/>
                  <a:sym typeface="Poppins Bold"/>
                </a:rPr>
                <a:t>Cosine Similarity</a:t>
              </a:r>
            </a:p>
          </p:txBody>
        </p:sp>
      </p:grpSp>
      <p:sp>
        <p:nvSpPr>
          <p:cNvPr id="11" name="TextBox 10">
            <a:extLst>
              <a:ext uri="{FF2B5EF4-FFF2-40B4-BE49-F238E27FC236}">
                <a16:creationId xmlns:a16="http://schemas.microsoft.com/office/drawing/2014/main" id="{1BE3DF10-F457-8198-E1CA-191564B3224A}"/>
              </a:ext>
            </a:extLst>
          </p:cNvPr>
          <p:cNvSpPr txBox="1"/>
          <p:nvPr/>
        </p:nvSpPr>
        <p:spPr>
          <a:xfrm>
            <a:off x="7611519" y="2018120"/>
            <a:ext cx="9420061"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Cosine similarity measures how similar two text vectors are.</a:t>
            </a:r>
          </a:p>
          <a:p>
            <a:pPr marL="457200" indent="-457200">
              <a:buFont typeface="Arial" panose="020B0604020202020204" pitchFamily="34" charset="0"/>
              <a:buChar char="•"/>
            </a:pPr>
            <a:r>
              <a:rPr lang="en-US" sz="3200" dirty="0"/>
              <a:t>It is commonly used in search engines to find the most relevant documents.</a:t>
            </a:r>
            <a:endParaRPr lang="en-IN" sz="3200" dirty="0"/>
          </a:p>
        </p:txBody>
      </p:sp>
      <p:grpSp>
        <p:nvGrpSpPr>
          <p:cNvPr id="17" name="Group 4">
            <a:extLst>
              <a:ext uri="{FF2B5EF4-FFF2-40B4-BE49-F238E27FC236}">
                <a16:creationId xmlns:a16="http://schemas.microsoft.com/office/drawing/2014/main" id="{915BFCDE-EAD8-D57A-49F4-C4D7648C9AE3}"/>
              </a:ext>
            </a:extLst>
          </p:cNvPr>
          <p:cNvGrpSpPr/>
          <p:nvPr/>
        </p:nvGrpSpPr>
        <p:grpSpPr>
          <a:xfrm rot="10800000">
            <a:off x="10215073" y="4783461"/>
            <a:ext cx="5957539" cy="1962076"/>
            <a:chOff x="0" y="-62352"/>
            <a:chExt cx="1414960" cy="516761"/>
          </a:xfrm>
        </p:grpSpPr>
        <p:sp>
          <p:nvSpPr>
            <p:cNvPr id="18" name="Freeform 5">
              <a:extLst>
                <a:ext uri="{FF2B5EF4-FFF2-40B4-BE49-F238E27FC236}">
                  <a16:creationId xmlns:a16="http://schemas.microsoft.com/office/drawing/2014/main" id="{C45D5146-8969-BF78-9570-108D12D2E1F5}"/>
                </a:ext>
              </a:extLst>
            </p:cNvPr>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19" name="TextBox 6">
              <a:extLst>
                <a:ext uri="{FF2B5EF4-FFF2-40B4-BE49-F238E27FC236}">
                  <a16:creationId xmlns:a16="http://schemas.microsoft.com/office/drawing/2014/main" id="{196D0854-C378-90BC-2D27-26C609F924B5}"/>
                </a:ext>
              </a:extLst>
            </p:cNvPr>
            <p:cNvSpPr txBox="1"/>
            <p:nvPr/>
          </p:nvSpPr>
          <p:spPr>
            <a:xfrm rot="10800000">
              <a:off x="115835" y="-62352"/>
              <a:ext cx="1160960" cy="516761"/>
            </a:xfrm>
            <a:prstGeom prst="rect">
              <a:avLst/>
            </a:prstGeom>
          </p:spPr>
          <p:txBody>
            <a:bodyPr lIns="50800" tIns="50800" rIns="50800" bIns="50800" rtlCol="0" anchor="ctr"/>
            <a:lstStyle/>
            <a:p>
              <a:pPr algn="ctr">
                <a:lnSpc>
                  <a:spcPts val="4900"/>
                </a:lnSpc>
              </a:pPr>
              <a:r>
                <a:rPr lang="en-US" sz="3500" b="1" dirty="0">
                  <a:solidFill>
                    <a:srgbClr val="393A38"/>
                  </a:solidFill>
                  <a:latin typeface="Poppins Bold"/>
                  <a:ea typeface="Poppins Bold"/>
                  <a:cs typeface="Poppins Bold"/>
                  <a:sym typeface="Poppins Bold"/>
                </a:rPr>
                <a:t>Quantization</a:t>
              </a:r>
            </a:p>
          </p:txBody>
        </p:sp>
      </p:grpSp>
      <p:sp>
        <p:nvSpPr>
          <p:cNvPr id="23" name="TextBox 22">
            <a:extLst>
              <a:ext uri="{FF2B5EF4-FFF2-40B4-BE49-F238E27FC236}">
                <a16:creationId xmlns:a16="http://schemas.microsoft.com/office/drawing/2014/main" id="{8A4EA6B2-FD44-6026-D62E-425192543003}"/>
              </a:ext>
            </a:extLst>
          </p:cNvPr>
          <p:cNvSpPr txBox="1"/>
          <p:nvPr/>
        </p:nvSpPr>
        <p:spPr>
          <a:xfrm>
            <a:off x="541198" y="4725773"/>
            <a:ext cx="9793088"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Quantization reduces the amount of data by grouping values into fewer categories.</a:t>
            </a:r>
          </a:p>
          <a:p>
            <a:pPr marL="457200" indent="-457200">
              <a:buFont typeface="Arial" panose="020B0604020202020204" pitchFamily="34" charset="0"/>
              <a:buChar char="•"/>
            </a:pPr>
            <a:r>
              <a:rPr lang="en-US" sz="3200" dirty="0"/>
              <a:t>It is used to make models more efficient by reducing memory and processing requirements.</a:t>
            </a:r>
            <a:endParaRPr lang="en-IN" sz="3200" dirty="0"/>
          </a:p>
        </p:txBody>
      </p:sp>
      <p:grpSp>
        <p:nvGrpSpPr>
          <p:cNvPr id="24" name="Group 4">
            <a:extLst>
              <a:ext uri="{FF2B5EF4-FFF2-40B4-BE49-F238E27FC236}">
                <a16:creationId xmlns:a16="http://schemas.microsoft.com/office/drawing/2014/main" id="{F0C28CC8-3488-2F53-A952-77741D41C139}"/>
              </a:ext>
            </a:extLst>
          </p:cNvPr>
          <p:cNvGrpSpPr/>
          <p:nvPr/>
        </p:nvGrpSpPr>
        <p:grpSpPr>
          <a:xfrm>
            <a:off x="791071" y="7260038"/>
            <a:ext cx="6552021" cy="1884996"/>
            <a:chOff x="0" y="-50734"/>
            <a:chExt cx="1414960" cy="496460"/>
          </a:xfrm>
        </p:grpSpPr>
        <p:sp>
          <p:nvSpPr>
            <p:cNvPr id="25" name="Freeform 5">
              <a:extLst>
                <a:ext uri="{FF2B5EF4-FFF2-40B4-BE49-F238E27FC236}">
                  <a16:creationId xmlns:a16="http://schemas.microsoft.com/office/drawing/2014/main" id="{BC5C9FA9-67C4-95A3-5B52-890587AF7963}"/>
                </a:ext>
              </a:extLst>
            </p:cNvPr>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26" name="TextBox 6">
              <a:extLst>
                <a:ext uri="{FF2B5EF4-FFF2-40B4-BE49-F238E27FC236}">
                  <a16:creationId xmlns:a16="http://schemas.microsoft.com/office/drawing/2014/main" id="{2618113F-E344-F340-7B6A-7F46E2607C12}"/>
                </a:ext>
              </a:extLst>
            </p:cNvPr>
            <p:cNvSpPr txBox="1"/>
            <p:nvPr/>
          </p:nvSpPr>
          <p:spPr>
            <a:xfrm>
              <a:off x="34957" y="-50734"/>
              <a:ext cx="1349054" cy="496460"/>
            </a:xfrm>
            <a:prstGeom prst="rect">
              <a:avLst/>
            </a:prstGeom>
          </p:spPr>
          <p:txBody>
            <a:bodyPr lIns="50800" tIns="50800" rIns="50800" bIns="50800" rtlCol="0" anchor="ctr"/>
            <a:lstStyle/>
            <a:p>
              <a:pPr algn="ctr">
                <a:lnSpc>
                  <a:spcPts val="4900"/>
                </a:lnSpc>
              </a:pPr>
              <a:r>
                <a:rPr lang="en-IN" sz="3500" b="1" dirty="0">
                  <a:solidFill>
                    <a:srgbClr val="393A38"/>
                  </a:solidFill>
                  <a:latin typeface="Poppins Bold"/>
                  <a:cs typeface="Poppins Bold"/>
                </a:rPr>
                <a:t>Web Scraping</a:t>
              </a:r>
              <a:endParaRPr lang="en-US" sz="3500" b="1" dirty="0">
                <a:solidFill>
                  <a:srgbClr val="393A38"/>
                </a:solidFill>
                <a:latin typeface="Poppins Bold"/>
                <a:cs typeface="Poppins Bold"/>
                <a:sym typeface="Poppins Bold"/>
              </a:endParaRPr>
            </a:p>
          </p:txBody>
        </p:sp>
      </p:grpSp>
      <p:sp>
        <p:nvSpPr>
          <p:cNvPr id="27" name="TextBox 26">
            <a:extLst>
              <a:ext uri="{FF2B5EF4-FFF2-40B4-BE49-F238E27FC236}">
                <a16:creationId xmlns:a16="http://schemas.microsoft.com/office/drawing/2014/main" id="{C0FA2672-041D-2157-71FC-66B0D97EE16F}"/>
              </a:ext>
            </a:extLst>
          </p:cNvPr>
          <p:cNvSpPr txBox="1"/>
          <p:nvPr/>
        </p:nvSpPr>
        <p:spPr>
          <a:xfrm>
            <a:off x="7611519" y="7171484"/>
            <a:ext cx="9793088"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Web scraping is the process of extracting data from websites automatically.</a:t>
            </a:r>
          </a:p>
          <a:p>
            <a:pPr marL="457200" indent="-457200">
              <a:buFont typeface="Arial" panose="020B0604020202020204" pitchFamily="34" charset="0"/>
              <a:buChar char="•"/>
            </a:pPr>
            <a:r>
              <a:rPr lang="en-US" sz="3200" dirty="0"/>
              <a:t>It is used to gather large amounts of information from the web, like articles, product prices, or reviews.</a:t>
            </a:r>
            <a:endParaRPr lang="en-IN" sz="3200" dirty="0"/>
          </a:p>
        </p:txBody>
      </p:sp>
    </p:spTree>
    <p:extLst>
      <p:ext uri="{BB962C8B-B14F-4D97-AF65-F5344CB8AC3E}">
        <p14:creationId xmlns:p14="http://schemas.microsoft.com/office/powerpoint/2010/main" val="2721832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C5462-2CD2-1FCD-738B-DF55815FCD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52653B-4785-D9C5-46A9-59736A171E7D}"/>
              </a:ext>
            </a:extLst>
          </p:cNvPr>
          <p:cNvSpPr/>
          <p:nvPr/>
        </p:nvSpPr>
        <p:spPr>
          <a:xfrm>
            <a:off x="0" y="0"/>
            <a:ext cx="6807142" cy="6807142"/>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89FB6227-5559-4473-6E64-2DE80D0864EA}"/>
              </a:ext>
            </a:extLst>
          </p:cNvPr>
          <p:cNvSpPr/>
          <p:nvPr/>
        </p:nvSpPr>
        <p:spPr>
          <a:xfrm flipH="1" flipV="1">
            <a:off x="13195534" y="5143500"/>
            <a:ext cx="6064900" cy="6064900"/>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AA275F84-B312-E869-21E7-C7033D130369}"/>
              </a:ext>
            </a:extLst>
          </p:cNvPr>
          <p:cNvSpPr/>
          <p:nvPr/>
        </p:nvSpPr>
        <p:spPr>
          <a:xfrm>
            <a:off x="-163275" y="8175950"/>
            <a:ext cx="2383951" cy="2354151"/>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BF3E22AE-1A43-D643-4E32-7E70A2841218}"/>
              </a:ext>
            </a:extLst>
          </p:cNvPr>
          <p:cNvSpPr txBox="1"/>
          <p:nvPr/>
        </p:nvSpPr>
        <p:spPr>
          <a:xfrm>
            <a:off x="6263680" y="261314"/>
            <a:ext cx="12840993" cy="1104790"/>
          </a:xfrm>
          <a:prstGeom prst="rect">
            <a:avLst/>
          </a:prstGeom>
        </p:spPr>
        <p:txBody>
          <a:bodyPr wrap="square" lIns="0" tIns="0" rIns="0" bIns="0" rtlCol="0" anchor="t">
            <a:spAutoFit/>
          </a:bodyPr>
          <a:lstStyle/>
          <a:p>
            <a:pPr algn="ctr">
              <a:lnSpc>
                <a:spcPts val="8517"/>
              </a:lnSpc>
            </a:pPr>
            <a:r>
              <a:rPr lang="en-US" sz="8000" b="1" spc="205" dirty="0">
                <a:solidFill>
                  <a:srgbClr val="393A38"/>
                </a:solidFill>
                <a:latin typeface="Poppins Bold"/>
                <a:ea typeface="Poppins Bold"/>
                <a:cs typeface="Poppins Bold"/>
                <a:sym typeface="Poppins Bold"/>
              </a:rPr>
              <a:t>Literature Survey...</a:t>
            </a:r>
          </a:p>
        </p:txBody>
      </p:sp>
      <p:sp>
        <p:nvSpPr>
          <p:cNvPr id="9" name="TextBox 8">
            <a:extLst>
              <a:ext uri="{FF2B5EF4-FFF2-40B4-BE49-F238E27FC236}">
                <a16:creationId xmlns:a16="http://schemas.microsoft.com/office/drawing/2014/main" id="{B2575F78-8EE9-5D9C-AD5C-6F3C9B272C91}"/>
              </a:ext>
            </a:extLst>
          </p:cNvPr>
          <p:cNvSpPr txBox="1"/>
          <p:nvPr/>
        </p:nvSpPr>
        <p:spPr>
          <a:xfrm>
            <a:off x="2246625" y="1366104"/>
            <a:ext cx="14185576" cy="7776744"/>
          </a:xfrm>
          <a:prstGeom prst="rect">
            <a:avLst/>
          </a:prstGeom>
          <a:noFill/>
        </p:spPr>
        <p:txBody>
          <a:bodyPr wrap="square" rtlCol="0">
            <a:spAutoFit/>
          </a:bodyPr>
          <a:lstStyle/>
          <a:p>
            <a:pPr>
              <a:lnSpc>
                <a:spcPct val="150000"/>
              </a:lnSpc>
            </a:pPr>
            <a:r>
              <a:rPr lang="en-US" sz="3200" b="1" dirty="0"/>
              <a:t>Fine-Tuning or Retrieval? Comparing Knowledge Injection in LLMs</a:t>
            </a:r>
          </a:p>
          <a:p>
            <a:pPr marL="914400" lvl="1" indent="-457200">
              <a:lnSpc>
                <a:spcPct val="150000"/>
              </a:lnSpc>
              <a:buFont typeface="Wingdings" panose="05000000000000000000" pitchFamily="2" charset="2"/>
              <a:buChar char="v"/>
            </a:pPr>
            <a:r>
              <a:rPr lang="en-US" sz="3000" b="1" dirty="0"/>
              <a:t>Authors : </a:t>
            </a:r>
            <a:r>
              <a:rPr lang="en-IN" sz="3200" dirty="0"/>
              <a:t>Oded Ovadia, Menachem Brief, </a:t>
            </a:r>
            <a:r>
              <a:rPr lang="en-IN" sz="3200" dirty="0" err="1"/>
              <a:t>Moshik</a:t>
            </a:r>
            <a:r>
              <a:rPr lang="en-IN" sz="3200" dirty="0"/>
              <a:t> </a:t>
            </a:r>
            <a:r>
              <a:rPr lang="en-IN" sz="3200" dirty="0" err="1"/>
              <a:t>Mishaeli</a:t>
            </a:r>
            <a:r>
              <a:rPr lang="en-IN" sz="3200" dirty="0"/>
              <a:t>, Oren Elisha.</a:t>
            </a:r>
            <a:endParaRPr lang="en-US" sz="3000" b="1" dirty="0"/>
          </a:p>
          <a:p>
            <a:pPr marL="914400" lvl="1" indent="-457200">
              <a:lnSpc>
                <a:spcPct val="150000"/>
              </a:lnSpc>
              <a:buFont typeface="Wingdings" panose="05000000000000000000" pitchFamily="2" charset="2"/>
              <a:buChar char="v"/>
            </a:pPr>
            <a:r>
              <a:rPr lang="en-US" sz="3000" b="1" dirty="0"/>
              <a:t>Main Features:</a:t>
            </a:r>
          </a:p>
          <a:p>
            <a:pPr marL="1371600" lvl="2" indent="-457200">
              <a:lnSpc>
                <a:spcPct val="150000"/>
              </a:lnSpc>
              <a:buFont typeface="Wingdings" panose="05000000000000000000" pitchFamily="2" charset="2"/>
              <a:buChar char="Ø"/>
            </a:pPr>
            <a:r>
              <a:rPr lang="en-US" sz="3000" dirty="0"/>
              <a:t>Compares fine-tuning and retrieval-augmented generation (RAG) as methods for injecting knowledge into large language models.</a:t>
            </a:r>
          </a:p>
          <a:p>
            <a:pPr marL="1371600" lvl="2" indent="-457200">
              <a:lnSpc>
                <a:spcPct val="150000"/>
              </a:lnSpc>
              <a:buFont typeface="Wingdings" panose="05000000000000000000" pitchFamily="2" charset="2"/>
              <a:buChar char="Ø"/>
            </a:pPr>
            <a:r>
              <a:rPr lang="en-US" sz="3000" dirty="0"/>
              <a:t>Evaluates performance across various knowledge-intensive tasks</a:t>
            </a:r>
            <a:r>
              <a:rPr lang="en-US" sz="3000" b="1" dirty="0"/>
              <a:t>.</a:t>
            </a:r>
          </a:p>
          <a:p>
            <a:pPr marL="1371600" lvl="2" indent="-457200">
              <a:lnSpc>
                <a:spcPct val="150000"/>
              </a:lnSpc>
              <a:buFont typeface="Wingdings" panose="05000000000000000000" pitchFamily="2" charset="2"/>
              <a:buChar char="Ø"/>
            </a:pPr>
            <a:r>
              <a:rPr lang="en-US" sz="3000" dirty="0"/>
              <a:t>Highlights the advantages of RAG in incorporating new and domain-specific information.</a:t>
            </a:r>
            <a:endParaRPr lang="en-US" sz="3000" b="1" dirty="0"/>
          </a:p>
          <a:p>
            <a:pPr marL="914400" lvl="1" indent="-457200">
              <a:lnSpc>
                <a:spcPct val="150000"/>
              </a:lnSpc>
              <a:buFont typeface="Wingdings" panose="05000000000000000000" pitchFamily="2" charset="2"/>
              <a:buChar char="v"/>
            </a:pPr>
            <a:r>
              <a:rPr lang="en-IN" sz="3000" b="1" dirty="0"/>
              <a:t>Drawbacks</a:t>
            </a:r>
          </a:p>
          <a:p>
            <a:pPr marL="1371600" lvl="2" indent="-457200">
              <a:lnSpc>
                <a:spcPct val="150000"/>
              </a:lnSpc>
              <a:buFont typeface="Wingdings" panose="05000000000000000000" pitchFamily="2" charset="2"/>
              <a:buChar char="Ø"/>
            </a:pPr>
            <a:r>
              <a:rPr lang="en-US" sz="3200" dirty="0"/>
              <a:t>Does not propose a specific method to enhance retrieval effectiveness.</a:t>
            </a:r>
            <a:endParaRPr lang="en-IN" sz="3200" b="1" dirty="0"/>
          </a:p>
          <a:p>
            <a:pPr marL="1371600" lvl="2" indent="-457200">
              <a:lnSpc>
                <a:spcPct val="150000"/>
              </a:lnSpc>
              <a:buFont typeface="Wingdings" panose="05000000000000000000" pitchFamily="2" charset="2"/>
              <a:buChar char="Ø"/>
            </a:pPr>
            <a:r>
              <a:rPr lang="en-US" sz="3200" dirty="0"/>
              <a:t>Provides a comparative analysis but lacks a novel retrieval mechanism</a:t>
            </a:r>
            <a:endParaRPr lang="en-US" sz="3000" b="1" dirty="0"/>
          </a:p>
        </p:txBody>
      </p:sp>
    </p:spTree>
    <p:extLst>
      <p:ext uri="{BB962C8B-B14F-4D97-AF65-F5344CB8AC3E}">
        <p14:creationId xmlns:p14="http://schemas.microsoft.com/office/powerpoint/2010/main" val="103000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0CB37-FB0A-6703-94E3-7938F1CE03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D29A36-384B-9C53-7091-8687C31E3CEF}"/>
              </a:ext>
            </a:extLst>
          </p:cNvPr>
          <p:cNvSpPr/>
          <p:nvPr/>
        </p:nvSpPr>
        <p:spPr>
          <a:xfrm>
            <a:off x="0" y="0"/>
            <a:ext cx="6807142" cy="6807142"/>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41595335-EC05-CB78-23AB-B470D2B1A17C}"/>
              </a:ext>
            </a:extLst>
          </p:cNvPr>
          <p:cNvSpPr/>
          <p:nvPr/>
        </p:nvSpPr>
        <p:spPr>
          <a:xfrm flipH="1" flipV="1">
            <a:off x="13195534" y="5143500"/>
            <a:ext cx="6064900" cy="6064900"/>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2186EF7A-5F45-94D3-5909-516B4AD38926}"/>
              </a:ext>
            </a:extLst>
          </p:cNvPr>
          <p:cNvSpPr/>
          <p:nvPr/>
        </p:nvSpPr>
        <p:spPr>
          <a:xfrm>
            <a:off x="-163275" y="8175950"/>
            <a:ext cx="2383951" cy="2354151"/>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4658CE72-8AC2-990F-B48A-2566B7BA60CC}"/>
              </a:ext>
            </a:extLst>
          </p:cNvPr>
          <p:cNvSpPr txBox="1"/>
          <p:nvPr/>
        </p:nvSpPr>
        <p:spPr>
          <a:xfrm>
            <a:off x="8495928" y="259281"/>
            <a:ext cx="12840993" cy="1104790"/>
          </a:xfrm>
          <a:prstGeom prst="rect">
            <a:avLst/>
          </a:prstGeom>
        </p:spPr>
        <p:txBody>
          <a:bodyPr wrap="square" lIns="0" tIns="0" rIns="0" bIns="0" rtlCol="0" anchor="t">
            <a:spAutoFit/>
          </a:bodyPr>
          <a:lstStyle/>
          <a:p>
            <a:pPr algn="ctr">
              <a:lnSpc>
                <a:spcPts val="8517"/>
              </a:lnSpc>
            </a:pPr>
            <a:r>
              <a:rPr lang="en-US" sz="8000" b="1" spc="205" dirty="0">
                <a:solidFill>
                  <a:srgbClr val="393A38"/>
                </a:solidFill>
                <a:latin typeface="Poppins Bold"/>
                <a:ea typeface="Poppins Bold"/>
                <a:cs typeface="Poppins Bold"/>
                <a:sym typeface="Poppins Bold"/>
              </a:rPr>
              <a:t>CONTD...</a:t>
            </a:r>
          </a:p>
        </p:txBody>
      </p:sp>
      <p:sp>
        <p:nvSpPr>
          <p:cNvPr id="9" name="TextBox 8">
            <a:extLst>
              <a:ext uri="{FF2B5EF4-FFF2-40B4-BE49-F238E27FC236}">
                <a16:creationId xmlns:a16="http://schemas.microsoft.com/office/drawing/2014/main" id="{4BAB6CD2-1E8D-C932-537E-5BBEF93DA0FC}"/>
              </a:ext>
            </a:extLst>
          </p:cNvPr>
          <p:cNvSpPr txBox="1"/>
          <p:nvPr/>
        </p:nvSpPr>
        <p:spPr>
          <a:xfrm>
            <a:off x="2375248" y="1627418"/>
            <a:ext cx="14977664" cy="7776744"/>
          </a:xfrm>
          <a:prstGeom prst="rect">
            <a:avLst/>
          </a:prstGeom>
          <a:noFill/>
        </p:spPr>
        <p:txBody>
          <a:bodyPr wrap="square" rtlCol="0">
            <a:spAutoFit/>
          </a:bodyPr>
          <a:lstStyle/>
          <a:p>
            <a:pPr>
              <a:lnSpc>
                <a:spcPct val="150000"/>
              </a:lnSpc>
            </a:pPr>
            <a:r>
              <a:rPr lang="en-US" sz="3200" b="1" dirty="0"/>
              <a:t>Retrieval-Augmented Generation for Large Language Models: A Survey</a:t>
            </a:r>
          </a:p>
          <a:p>
            <a:pPr marL="914400" lvl="1" indent="-457200">
              <a:lnSpc>
                <a:spcPct val="150000"/>
              </a:lnSpc>
              <a:buFont typeface="Wingdings" panose="05000000000000000000" pitchFamily="2" charset="2"/>
              <a:buChar char="v"/>
            </a:pPr>
            <a:r>
              <a:rPr lang="en-US" sz="3000" b="1" dirty="0"/>
              <a:t>Authors : </a:t>
            </a:r>
            <a:r>
              <a:rPr lang="en-IN" sz="3200" dirty="0" err="1"/>
              <a:t>Yunfan</a:t>
            </a:r>
            <a:r>
              <a:rPr lang="en-IN" sz="3200" dirty="0"/>
              <a:t> Gao, Yun Xiong, Xinyu Gao, </a:t>
            </a:r>
            <a:r>
              <a:rPr lang="en-IN" sz="3200" dirty="0" err="1"/>
              <a:t>Kangxiang</a:t>
            </a:r>
            <a:r>
              <a:rPr lang="en-IN" sz="3200" dirty="0"/>
              <a:t> Jia, </a:t>
            </a:r>
            <a:r>
              <a:rPr lang="en-IN" sz="3200" dirty="0" err="1"/>
              <a:t>Jinliu</a:t>
            </a:r>
            <a:r>
              <a:rPr lang="en-IN" sz="3200" dirty="0"/>
              <a:t> Pan, Yuxi Bi, Yi Dai, Jiawei Sun, Meng Wang, </a:t>
            </a:r>
            <a:r>
              <a:rPr lang="en-IN" sz="3200" dirty="0" err="1"/>
              <a:t>Haofen</a:t>
            </a:r>
            <a:r>
              <a:rPr lang="en-IN" sz="3200" dirty="0"/>
              <a:t> Wang.</a:t>
            </a:r>
          </a:p>
          <a:p>
            <a:pPr marL="914400" lvl="1" indent="-457200">
              <a:lnSpc>
                <a:spcPct val="150000"/>
              </a:lnSpc>
              <a:buFont typeface="Wingdings" panose="05000000000000000000" pitchFamily="2" charset="2"/>
              <a:buChar char="v"/>
            </a:pPr>
            <a:r>
              <a:rPr lang="en-US" sz="3000" b="1" dirty="0"/>
              <a:t>Main Features:</a:t>
            </a:r>
          </a:p>
          <a:p>
            <a:pPr marL="1371600" lvl="2" indent="-457200">
              <a:lnSpc>
                <a:spcPct val="150000"/>
              </a:lnSpc>
              <a:buFont typeface="Wingdings" panose="05000000000000000000" pitchFamily="2" charset="2"/>
              <a:buChar char="Ø"/>
            </a:pPr>
            <a:r>
              <a:rPr lang="en-US" sz="3000" dirty="0"/>
              <a:t>Provides a comprehensive survey of retrieval-augmented generation (RAG) techniques for large language models.</a:t>
            </a:r>
          </a:p>
          <a:p>
            <a:pPr marL="1371600" lvl="2" indent="-457200">
              <a:lnSpc>
                <a:spcPct val="150000"/>
              </a:lnSpc>
              <a:buFont typeface="Wingdings" panose="05000000000000000000" pitchFamily="2" charset="2"/>
              <a:buChar char="Ø"/>
            </a:pPr>
            <a:r>
              <a:rPr lang="en-US" sz="3000" dirty="0"/>
              <a:t>Discusses various paradigms, including Naive RAG, Advanced RAG, and Modular RAG.</a:t>
            </a:r>
          </a:p>
          <a:p>
            <a:pPr marL="1371600" lvl="2" indent="-457200">
              <a:lnSpc>
                <a:spcPct val="150000"/>
              </a:lnSpc>
              <a:buFont typeface="Wingdings" panose="05000000000000000000" pitchFamily="2" charset="2"/>
              <a:buChar char="Ø"/>
            </a:pPr>
            <a:r>
              <a:rPr lang="en-US" sz="3000" dirty="0"/>
              <a:t>Examines the integration of retrieval mechanisms with generative models to enhance performance.</a:t>
            </a:r>
          </a:p>
          <a:p>
            <a:pPr marL="1371600" lvl="2" indent="-457200">
              <a:lnSpc>
                <a:spcPct val="150000"/>
              </a:lnSpc>
              <a:buFont typeface="Wingdings" panose="05000000000000000000" pitchFamily="2" charset="2"/>
              <a:buChar char="Ø"/>
            </a:pPr>
            <a:r>
              <a:rPr lang="en-US" sz="3000" dirty="0"/>
              <a:t>Highlights the importance of combining internal model knowledge with external databases.</a:t>
            </a:r>
          </a:p>
        </p:txBody>
      </p:sp>
    </p:spTree>
    <p:extLst>
      <p:ext uri="{BB962C8B-B14F-4D97-AF65-F5344CB8AC3E}">
        <p14:creationId xmlns:p14="http://schemas.microsoft.com/office/powerpoint/2010/main" val="4085285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A6725-1D4C-14DB-DFD6-856211461E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FDD477-A5DF-6381-7E5C-309C527011A6}"/>
              </a:ext>
            </a:extLst>
          </p:cNvPr>
          <p:cNvSpPr/>
          <p:nvPr/>
        </p:nvSpPr>
        <p:spPr>
          <a:xfrm>
            <a:off x="0" y="0"/>
            <a:ext cx="6807142" cy="6807142"/>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59E038CE-A4E7-32DE-119E-AD20DDAFBF34}"/>
              </a:ext>
            </a:extLst>
          </p:cNvPr>
          <p:cNvSpPr/>
          <p:nvPr/>
        </p:nvSpPr>
        <p:spPr>
          <a:xfrm flipH="1" flipV="1">
            <a:off x="13195534" y="5143500"/>
            <a:ext cx="6064900" cy="6064900"/>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ED365C6F-B949-3706-734D-68B7860E4650}"/>
              </a:ext>
            </a:extLst>
          </p:cNvPr>
          <p:cNvSpPr/>
          <p:nvPr/>
        </p:nvSpPr>
        <p:spPr>
          <a:xfrm>
            <a:off x="-163275" y="8175950"/>
            <a:ext cx="2383951" cy="2354151"/>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B65D056E-DE74-2321-54A8-7A5A67D5FE69}"/>
              </a:ext>
            </a:extLst>
          </p:cNvPr>
          <p:cNvSpPr txBox="1"/>
          <p:nvPr/>
        </p:nvSpPr>
        <p:spPr>
          <a:xfrm>
            <a:off x="8783960" y="229785"/>
            <a:ext cx="12840993" cy="1104790"/>
          </a:xfrm>
          <a:prstGeom prst="rect">
            <a:avLst/>
          </a:prstGeom>
        </p:spPr>
        <p:txBody>
          <a:bodyPr wrap="square" lIns="0" tIns="0" rIns="0" bIns="0" rtlCol="0" anchor="t">
            <a:spAutoFit/>
          </a:bodyPr>
          <a:lstStyle/>
          <a:p>
            <a:pPr algn="ctr">
              <a:lnSpc>
                <a:spcPts val="8517"/>
              </a:lnSpc>
            </a:pPr>
            <a:r>
              <a:rPr lang="en-US" sz="8000" b="1" spc="205" dirty="0">
                <a:solidFill>
                  <a:srgbClr val="393A38"/>
                </a:solidFill>
                <a:latin typeface="Poppins Bold"/>
                <a:ea typeface="Poppins Bold"/>
                <a:cs typeface="Poppins Bold"/>
                <a:sym typeface="Poppins Bold"/>
              </a:rPr>
              <a:t>CONTD...</a:t>
            </a:r>
          </a:p>
        </p:txBody>
      </p:sp>
      <p:sp>
        <p:nvSpPr>
          <p:cNvPr id="9" name="TextBox 8">
            <a:extLst>
              <a:ext uri="{FF2B5EF4-FFF2-40B4-BE49-F238E27FC236}">
                <a16:creationId xmlns:a16="http://schemas.microsoft.com/office/drawing/2014/main" id="{55D407FD-6273-CB20-5836-9CF8ED30D20C}"/>
              </a:ext>
            </a:extLst>
          </p:cNvPr>
          <p:cNvSpPr txBox="1"/>
          <p:nvPr/>
        </p:nvSpPr>
        <p:spPr>
          <a:xfrm>
            <a:off x="2447256" y="1615108"/>
            <a:ext cx="14185576" cy="6848670"/>
          </a:xfrm>
          <a:prstGeom prst="rect">
            <a:avLst/>
          </a:prstGeom>
          <a:noFill/>
        </p:spPr>
        <p:txBody>
          <a:bodyPr wrap="square" rtlCol="0">
            <a:spAutoFit/>
          </a:bodyPr>
          <a:lstStyle/>
          <a:p>
            <a:pPr>
              <a:lnSpc>
                <a:spcPct val="150000"/>
              </a:lnSpc>
            </a:pPr>
            <a:r>
              <a:rPr lang="en-US" sz="3600" b="1" dirty="0"/>
              <a:t>Retrieving Supporting Evidence for Generative Question Answering</a:t>
            </a:r>
          </a:p>
          <a:p>
            <a:pPr marL="914400" lvl="1" indent="-457200">
              <a:lnSpc>
                <a:spcPct val="150000"/>
              </a:lnSpc>
              <a:buFont typeface="Wingdings" panose="05000000000000000000" pitchFamily="2" charset="2"/>
              <a:buChar char="v"/>
            </a:pPr>
            <a:r>
              <a:rPr lang="en-US" sz="3200" b="1" dirty="0"/>
              <a:t>Authors : </a:t>
            </a:r>
            <a:r>
              <a:rPr lang="en-IN" sz="3600" dirty="0" err="1"/>
              <a:t>Siqing</a:t>
            </a:r>
            <a:r>
              <a:rPr lang="en-IN" sz="3600" dirty="0"/>
              <a:t> Huo, Negar </a:t>
            </a:r>
            <a:r>
              <a:rPr lang="en-IN" sz="3600" dirty="0" err="1"/>
              <a:t>Arabzadeh</a:t>
            </a:r>
            <a:r>
              <a:rPr lang="en-IN" sz="3600" dirty="0"/>
              <a:t>, Charles L. A. Clarke.</a:t>
            </a:r>
          </a:p>
          <a:p>
            <a:pPr marL="914400" lvl="1" indent="-457200">
              <a:lnSpc>
                <a:spcPct val="150000"/>
              </a:lnSpc>
              <a:buFont typeface="Wingdings" panose="05000000000000000000" pitchFamily="2" charset="2"/>
              <a:buChar char="v"/>
            </a:pPr>
            <a:r>
              <a:rPr lang="en-US" sz="3200" b="1" dirty="0"/>
              <a:t>Main Features:</a:t>
            </a:r>
          </a:p>
          <a:p>
            <a:pPr marL="1371600" lvl="2" indent="-457200" algn="just">
              <a:lnSpc>
                <a:spcPct val="150000"/>
              </a:lnSpc>
              <a:buFont typeface="Wingdings" panose="05000000000000000000" pitchFamily="2" charset="2"/>
              <a:buChar char="Ø"/>
            </a:pPr>
            <a:r>
              <a:rPr lang="en-US" sz="3200" dirty="0"/>
              <a:t>Investigates methods to retrieve supporting evidence for answers generated by language models.</a:t>
            </a:r>
          </a:p>
          <a:p>
            <a:pPr marL="1371600" lvl="2" indent="-457200" algn="just">
              <a:lnSpc>
                <a:spcPct val="150000"/>
              </a:lnSpc>
              <a:buFont typeface="Wingdings" panose="05000000000000000000" pitchFamily="2" charset="2"/>
              <a:buChar char="Ø"/>
            </a:pPr>
            <a:r>
              <a:rPr lang="en-US" sz="3200" dirty="0"/>
              <a:t>Focuses on validating generated answers against external corpora to reduce hallucinations.</a:t>
            </a:r>
          </a:p>
          <a:p>
            <a:pPr marL="1371600" lvl="2" indent="-457200" algn="just">
              <a:lnSpc>
                <a:spcPct val="150000"/>
              </a:lnSpc>
              <a:buFont typeface="Wingdings" panose="05000000000000000000" pitchFamily="2" charset="2"/>
              <a:buChar char="Ø"/>
            </a:pPr>
            <a:r>
              <a:rPr lang="en-US" sz="3200" dirty="0"/>
              <a:t>Utilizes a retrieval pipeline combining sparse and dense retrieval methods.</a:t>
            </a:r>
          </a:p>
          <a:p>
            <a:pPr marL="1371600" lvl="2" indent="-457200" algn="just">
              <a:lnSpc>
                <a:spcPct val="150000"/>
              </a:lnSpc>
              <a:buFont typeface="Wingdings" panose="05000000000000000000" pitchFamily="2" charset="2"/>
              <a:buChar char="Ø"/>
            </a:pPr>
            <a:r>
              <a:rPr lang="en-US" sz="3200" dirty="0"/>
              <a:t>Employs neural re-rankers to enhance the relevance of retrieved evidence.</a:t>
            </a:r>
            <a:endParaRPr lang="en-US" sz="3200" b="1" dirty="0"/>
          </a:p>
        </p:txBody>
      </p:sp>
    </p:spTree>
    <p:extLst>
      <p:ext uri="{BB962C8B-B14F-4D97-AF65-F5344CB8AC3E}">
        <p14:creationId xmlns:p14="http://schemas.microsoft.com/office/powerpoint/2010/main" val="2378051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ADC94-EAD4-9CE2-162F-0A2316F2E9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7A78F81-4548-17C6-EF08-74B17A7DDE12}"/>
              </a:ext>
            </a:extLst>
          </p:cNvPr>
          <p:cNvSpPr/>
          <p:nvPr/>
        </p:nvSpPr>
        <p:spPr>
          <a:xfrm>
            <a:off x="0" y="0"/>
            <a:ext cx="6807142" cy="6807142"/>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A7E9542B-7B28-625C-CCD5-5A9B81A74C4E}"/>
              </a:ext>
            </a:extLst>
          </p:cNvPr>
          <p:cNvSpPr/>
          <p:nvPr/>
        </p:nvSpPr>
        <p:spPr>
          <a:xfrm flipH="1" flipV="1">
            <a:off x="13195534" y="5143500"/>
            <a:ext cx="6064900" cy="6064900"/>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55F9D3D9-3213-CBDF-60B1-C6A65D66399A}"/>
              </a:ext>
            </a:extLst>
          </p:cNvPr>
          <p:cNvSpPr/>
          <p:nvPr/>
        </p:nvSpPr>
        <p:spPr>
          <a:xfrm>
            <a:off x="-163275" y="8175950"/>
            <a:ext cx="2383951" cy="2354151"/>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905D2F1D-726A-15B5-6929-58479CA08D16}"/>
              </a:ext>
            </a:extLst>
          </p:cNvPr>
          <p:cNvSpPr txBox="1"/>
          <p:nvPr/>
        </p:nvSpPr>
        <p:spPr>
          <a:xfrm>
            <a:off x="8495928" y="259281"/>
            <a:ext cx="12840993" cy="1104790"/>
          </a:xfrm>
          <a:prstGeom prst="rect">
            <a:avLst/>
          </a:prstGeom>
        </p:spPr>
        <p:txBody>
          <a:bodyPr wrap="square" lIns="0" tIns="0" rIns="0" bIns="0" rtlCol="0" anchor="t">
            <a:spAutoFit/>
          </a:bodyPr>
          <a:lstStyle/>
          <a:p>
            <a:pPr algn="ctr">
              <a:lnSpc>
                <a:spcPts val="8517"/>
              </a:lnSpc>
            </a:pPr>
            <a:r>
              <a:rPr lang="en-US" sz="8000" b="1" spc="205" dirty="0">
                <a:solidFill>
                  <a:srgbClr val="393A38"/>
                </a:solidFill>
                <a:latin typeface="Poppins Bold"/>
                <a:ea typeface="Poppins Bold"/>
                <a:cs typeface="Poppins Bold"/>
                <a:sym typeface="Poppins Bold"/>
              </a:rPr>
              <a:t>CONTD...</a:t>
            </a:r>
          </a:p>
        </p:txBody>
      </p:sp>
      <p:sp>
        <p:nvSpPr>
          <p:cNvPr id="9" name="TextBox 8">
            <a:extLst>
              <a:ext uri="{FF2B5EF4-FFF2-40B4-BE49-F238E27FC236}">
                <a16:creationId xmlns:a16="http://schemas.microsoft.com/office/drawing/2014/main" id="{F1DCDDDB-9EDA-5AC7-29ED-573FA286181B}"/>
              </a:ext>
            </a:extLst>
          </p:cNvPr>
          <p:cNvSpPr txBox="1"/>
          <p:nvPr/>
        </p:nvSpPr>
        <p:spPr>
          <a:xfrm>
            <a:off x="1943200" y="1602218"/>
            <a:ext cx="14977664" cy="7730578"/>
          </a:xfrm>
          <a:prstGeom prst="rect">
            <a:avLst/>
          </a:prstGeom>
          <a:noFill/>
        </p:spPr>
        <p:txBody>
          <a:bodyPr wrap="square" rtlCol="0">
            <a:spAutoFit/>
          </a:bodyPr>
          <a:lstStyle/>
          <a:p>
            <a:pPr>
              <a:lnSpc>
                <a:spcPct val="150000"/>
              </a:lnSpc>
            </a:pPr>
            <a:r>
              <a:rPr lang="en-US" sz="3000" b="1" dirty="0"/>
              <a:t>Internet-Augmented Language Models through Few-Shot Prompting for Open-Domain Question Answering</a:t>
            </a:r>
          </a:p>
          <a:p>
            <a:pPr marL="914400" lvl="1" indent="-457200" algn="just">
              <a:lnSpc>
                <a:spcPct val="150000"/>
              </a:lnSpc>
              <a:buFont typeface="Wingdings" panose="05000000000000000000" pitchFamily="2" charset="2"/>
              <a:buChar char="v"/>
            </a:pPr>
            <a:r>
              <a:rPr lang="en-US" sz="3000" b="1" dirty="0"/>
              <a:t>Authors : </a:t>
            </a:r>
            <a:r>
              <a:rPr lang="en-IN" sz="3200" dirty="0"/>
              <a:t>Angeliki </a:t>
            </a:r>
            <a:r>
              <a:rPr lang="en-IN" sz="3200" dirty="0" err="1"/>
              <a:t>Lazaridou</a:t>
            </a:r>
            <a:r>
              <a:rPr lang="en-IN" sz="3200" dirty="0"/>
              <a:t>, Elena </a:t>
            </a:r>
            <a:r>
              <a:rPr lang="en-IN" sz="3200" dirty="0" err="1"/>
              <a:t>Gribovskaya</a:t>
            </a:r>
            <a:r>
              <a:rPr lang="en-IN" sz="3200" dirty="0"/>
              <a:t>, Wojciech </a:t>
            </a:r>
            <a:r>
              <a:rPr lang="en-IN" sz="3200" dirty="0" err="1"/>
              <a:t>Stokowiec</a:t>
            </a:r>
            <a:r>
              <a:rPr lang="en-IN" sz="3200" dirty="0"/>
              <a:t>, Nikolai </a:t>
            </a:r>
            <a:r>
              <a:rPr lang="en-IN" sz="3200" dirty="0" err="1"/>
              <a:t>Grigorev</a:t>
            </a:r>
            <a:r>
              <a:rPr lang="en-IN" sz="3200" dirty="0"/>
              <a:t>.</a:t>
            </a:r>
          </a:p>
          <a:p>
            <a:pPr marL="914400" lvl="1" indent="-457200">
              <a:lnSpc>
                <a:spcPct val="150000"/>
              </a:lnSpc>
              <a:buFont typeface="Wingdings" panose="05000000000000000000" pitchFamily="2" charset="2"/>
              <a:buChar char="v"/>
            </a:pPr>
            <a:r>
              <a:rPr lang="en-US" sz="3000" b="1" dirty="0"/>
              <a:t>Main Features:</a:t>
            </a:r>
          </a:p>
          <a:p>
            <a:pPr marL="1371600" lvl="2" indent="-457200" algn="just">
              <a:lnSpc>
                <a:spcPct val="150000"/>
              </a:lnSpc>
              <a:buFont typeface="Wingdings" panose="05000000000000000000" pitchFamily="2" charset="2"/>
              <a:buChar char="Ø"/>
            </a:pPr>
            <a:r>
              <a:rPr lang="en-US" sz="3000" dirty="0"/>
              <a:t>Enhances language models by conditioning them on information retrieved from the internet using few-shot prompting.</a:t>
            </a:r>
          </a:p>
          <a:p>
            <a:pPr marL="1371600" lvl="2" indent="-457200" algn="just">
              <a:lnSpc>
                <a:spcPct val="150000"/>
              </a:lnSpc>
              <a:buFont typeface="Wingdings" panose="05000000000000000000" pitchFamily="2" charset="2"/>
              <a:buChar char="Ø"/>
            </a:pPr>
            <a:r>
              <a:rPr lang="en-US" sz="3000" dirty="0"/>
              <a:t>Aims to ground models in up-to-date and factual information for open-domain question answering.</a:t>
            </a:r>
          </a:p>
          <a:p>
            <a:pPr marL="1371600" lvl="2" indent="-457200" algn="just">
              <a:lnSpc>
                <a:spcPct val="150000"/>
              </a:lnSpc>
              <a:buFont typeface="Wingdings" panose="05000000000000000000" pitchFamily="2" charset="2"/>
              <a:buChar char="Ø"/>
            </a:pPr>
            <a:r>
              <a:rPr lang="en-US" sz="3000" dirty="0"/>
              <a:t>Combines few-shot learning with retrieval from the web to inform model responses.</a:t>
            </a:r>
          </a:p>
          <a:p>
            <a:pPr marL="1371600" lvl="2" indent="-457200" algn="just">
              <a:lnSpc>
                <a:spcPct val="150000"/>
              </a:lnSpc>
              <a:buFont typeface="Wingdings" panose="05000000000000000000" pitchFamily="2" charset="2"/>
              <a:buChar char="Ø"/>
            </a:pPr>
            <a:r>
              <a:rPr lang="en-US" sz="3000" dirty="0"/>
              <a:t>Leverages search engines to access a broad and current knowledge base.</a:t>
            </a:r>
          </a:p>
        </p:txBody>
      </p:sp>
    </p:spTree>
    <p:extLst>
      <p:ext uri="{BB962C8B-B14F-4D97-AF65-F5344CB8AC3E}">
        <p14:creationId xmlns:p14="http://schemas.microsoft.com/office/powerpoint/2010/main" val="1117919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CD13-61BD-D1A4-1DD5-DD5F44A821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E0C917-B477-C2E4-AFED-821C68375295}"/>
              </a:ext>
            </a:extLst>
          </p:cNvPr>
          <p:cNvSpPr/>
          <p:nvPr/>
        </p:nvSpPr>
        <p:spPr>
          <a:xfrm>
            <a:off x="0" y="0"/>
            <a:ext cx="6807142" cy="6807142"/>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DF7B86EF-58E7-899E-3791-60A963E221C4}"/>
              </a:ext>
            </a:extLst>
          </p:cNvPr>
          <p:cNvSpPr/>
          <p:nvPr/>
        </p:nvSpPr>
        <p:spPr>
          <a:xfrm flipH="1" flipV="1">
            <a:off x="13195534" y="5143500"/>
            <a:ext cx="6064900" cy="6064900"/>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F54BEC21-BD7E-7400-9980-9F4BAFCBDF3C}"/>
              </a:ext>
            </a:extLst>
          </p:cNvPr>
          <p:cNvSpPr/>
          <p:nvPr/>
        </p:nvSpPr>
        <p:spPr>
          <a:xfrm>
            <a:off x="-163275" y="8175950"/>
            <a:ext cx="2383951" cy="2354151"/>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55173184-5445-730F-B6D1-EC5237C8CF06}"/>
              </a:ext>
            </a:extLst>
          </p:cNvPr>
          <p:cNvSpPr txBox="1"/>
          <p:nvPr/>
        </p:nvSpPr>
        <p:spPr>
          <a:xfrm>
            <a:off x="8495928" y="259281"/>
            <a:ext cx="12840993" cy="1104790"/>
          </a:xfrm>
          <a:prstGeom prst="rect">
            <a:avLst/>
          </a:prstGeom>
        </p:spPr>
        <p:txBody>
          <a:bodyPr wrap="square" lIns="0" tIns="0" rIns="0" bIns="0" rtlCol="0" anchor="t">
            <a:spAutoFit/>
          </a:bodyPr>
          <a:lstStyle/>
          <a:p>
            <a:pPr algn="ctr">
              <a:lnSpc>
                <a:spcPts val="8517"/>
              </a:lnSpc>
            </a:pPr>
            <a:r>
              <a:rPr lang="en-US" sz="8000" b="1" spc="205" dirty="0">
                <a:solidFill>
                  <a:srgbClr val="393A38"/>
                </a:solidFill>
                <a:latin typeface="Poppins Bold"/>
                <a:ea typeface="Poppins Bold"/>
                <a:cs typeface="Poppins Bold"/>
                <a:sym typeface="Poppins Bold"/>
              </a:rPr>
              <a:t>CONTD...</a:t>
            </a:r>
          </a:p>
        </p:txBody>
      </p:sp>
      <p:sp>
        <p:nvSpPr>
          <p:cNvPr id="9" name="TextBox 8">
            <a:extLst>
              <a:ext uri="{FF2B5EF4-FFF2-40B4-BE49-F238E27FC236}">
                <a16:creationId xmlns:a16="http://schemas.microsoft.com/office/drawing/2014/main" id="{4A070707-F278-3687-529C-A37B097C4584}"/>
              </a:ext>
            </a:extLst>
          </p:cNvPr>
          <p:cNvSpPr txBox="1"/>
          <p:nvPr/>
        </p:nvSpPr>
        <p:spPr>
          <a:xfrm>
            <a:off x="2375248" y="1627418"/>
            <a:ext cx="14617624" cy="7925246"/>
          </a:xfrm>
          <a:prstGeom prst="rect">
            <a:avLst/>
          </a:prstGeom>
          <a:noFill/>
        </p:spPr>
        <p:txBody>
          <a:bodyPr wrap="square" rtlCol="0">
            <a:spAutoFit/>
          </a:bodyPr>
          <a:lstStyle/>
          <a:p>
            <a:pPr>
              <a:lnSpc>
                <a:spcPct val="150000"/>
              </a:lnSpc>
            </a:pPr>
            <a:r>
              <a:rPr lang="en-US" sz="3200" b="1" dirty="0"/>
              <a:t>Empower Large Language Model to Perform Better on Industrial Domain-Specific Question Answering</a:t>
            </a:r>
          </a:p>
          <a:p>
            <a:pPr>
              <a:lnSpc>
                <a:spcPct val="150000"/>
              </a:lnSpc>
            </a:pPr>
            <a:r>
              <a:rPr lang="en-US" sz="3000" b="1" dirty="0"/>
              <a:t>Authors </a:t>
            </a:r>
            <a:r>
              <a:rPr lang="en-IN" sz="3200" dirty="0" err="1"/>
              <a:t>Fangkai</a:t>
            </a:r>
            <a:r>
              <a:rPr lang="en-IN" sz="3200" dirty="0"/>
              <a:t> Yang, Pu Zhao, </a:t>
            </a:r>
            <a:r>
              <a:rPr lang="en-IN" sz="3200" dirty="0" err="1"/>
              <a:t>ZezhongWang</a:t>
            </a:r>
            <a:endParaRPr lang="en-IN" sz="3200" dirty="0"/>
          </a:p>
          <a:p>
            <a:pPr marL="457200" indent="-457200">
              <a:lnSpc>
                <a:spcPct val="150000"/>
              </a:lnSpc>
              <a:buFont typeface="Wingdings" panose="05000000000000000000" pitchFamily="2" charset="2"/>
              <a:buChar char="v"/>
            </a:pPr>
            <a:r>
              <a:rPr lang="en-US" sz="3000" b="1" dirty="0"/>
              <a:t>Main Features:</a:t>
            </a:r>
          </a:p>
          <a:p>
            <a:pPr algn="just"/>
            <a:r>
              <a:rPr lang="en-US" sz="3200" b="1" dirty="0"/>
              <a:t>Domain-Specific Knowledge Integration</a:t>
            </a:r>
            <a:r>
              <a:rPr lang="en-US" sz="3200" dirty="0"/>
              <a:t> – A </a:t>
            </a:r>
            <a:r>
              <a:rPr lang="en-US" sz="3200" b="1" dirty="0"/>
              <a:t>small fine-tuned AI model</a:t>
            </a:r>
            <a:r>
              <a:rPr lang="en-US" sz="3200" dirty="0"/>
              <a:t> (trained on industry-specific documents) provides </a:t>
            </a:r>
            <a:r>
              <a:rPr lang="en-US" sz="3200" b="1" dirty="0"/>
              <a:t>specialized knowledge</a:t>
            </a:r>
            <a:r>
              <a:rPr lang="en-US" sz="3200" dirty="0"/>
              <a:t> to GPT-4/GPT-3.5 before generating answers.</a:t>
            </a:r>
          </a:p>
          <a:p>
            <a:pPr algn="just"/>
            <a:endParaRPr lang="en-US" sz="3200" dirty="0"/>
          </a:p>
          <a:p>
            <a:pPr algn="just"/>
            <a:r>
              <a:rPr lang="en-US" sz="3200" b="1" dirty="0"/>
              <a:t>Improved QA Accuracy</a:t>
            </a:r>
            <a:r>
              <a:rPr lang="en-US" sz="3200" dirty="0"/>
              <a:t> – The proposed method </a:t>
            </a:r>
            <a:r>
              <a:rPr lang="en-US" sz="3200" b="1" dirty="0"/>
              <a:t>outperforms traditional retrieval-based approaches (BM25, DPR)</a:t>
            </a:r>
            <a:r>
              <a:rPr lang="en-US" sz="3200" dirty="0"/>
              <a:t> by providing </a:t>
            </a:r>
            <a:r>
              <a:rPr lang="en-US" sz="3200" b="1" dirty="0"/>
              <a:t>more relevant, precise, and context-aware</a:t>
            </a:r>
            <a:r>
              <a:rPr lang="en-US" sz="3200" dirty="0"/>
              <a:t> answers</a:t>
            </a:r>
          </a:p>
          <a:p>
            <a:pPr algn="just"/>
            <a:r>
              <a:rPr lang="en-US" sz="3200" b="1" dirty="0"/>
              <a:t>No Expensive Full Fine-Tuning Needed</a:t>
            </a:r>
            <a:r>
              <a:rPr lang="en-US" sz="3200" dirty="0"/>
              <a:t> – Instead of retraining large LLMs (which is costly), this approach </a:t>
            </a:r>
            <a:r>
              <a:rPr lang="en-US" sz="3200" b="1" dirty="0"/>
              <a:t>trains a smaller helper model</a:t>
            </a:r>
            <a:r>
              <a:rPr lang="en-US" sz="3200" dirty="0"/>
              <a:t> that supplies domain knowledge to the main LLM.</a:t>
            </a:r>
          </a:p>
        </p:txBody>
      </p:sp>
    </p:spTree>
    <p:extLst>
      <p:ext uri="{BB962C8B-B14F-4D97-AF65-F5344CB8AC3E}">
        <p14:creationId xmlns:p14="http://schemas.microsoft.com/office/powerpoint/2010/main" val="2796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flipV="1">
            <a:off x="0" y="797"/>
            <a:ext cx="3793326" cy="3793326"/>
          </a:xfrm>
          <a:custGeom>
            <a:avLst/>
            <a:gdLst/>
            <a:ahLst/>
            <a:cxnLst/>
            <a:rect l="l" t="t" r="r" b="b"/>
            <a:pathLst>
              <a:path w="3793326" h="3793326">
                <a:moveTo>
                  <a:pt x="0" y="3793326"/>
                </a:moveTo>
                <a:lnTo>
                  <a:pt x="3793326" y="3793326"/>
                </a:lnTo>
                <a:lnTo>
                  <a:pt x="3793326" y="0"/>
                </a:lnTo>
                <a:lnTo>
                  <a:pt x="0" y="0"/>
                </a:lnTo>
                <a:lnTo>
                  <a:pt x="0" y="379332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001000"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885831" y="3588212"/>
            <a:ext cx="4892033" cy="3211717"/>
          </a:xfrm>
          <a:prstGeom prst="rect">
            <a:avLst/>
          </a:prstGeom>
        </p:spPr>
        <p:txBody>
          <a:bodyPr lIns="0" tIns="0" rIns="0" bIns="0" rtlCol="0" anchor="t">
            <a:spAutoFit/>
          </a:bodyPr>
          <a:lstStyle/>
          <a:p>
            <a:pPr algn="ctr">
              <a:lnSpc>
                <a:spcPts val="5100"/>
              </a:lnSpc>
            </a:pPr>
            <a:r>
              <a:rPr lang="en-US" sz="3643" b="1" u="sng" dirty="0">
                <a:solidFill>
                  <a:srgbClr val="393A38"/>
                </a:solidFill>
                <a:latin typeface="Poppins Bold"/>
                <a:ea typeface="Poppins Bold"/>
                <a:cs typeface="Poppins Bold"/>
                <a:sym typeface="Poppins Bold"/>
              </a:rPr>
              <a:t>Guide: </a:t>
            </a:r>
          </a:p>
          <a:p>
            <a:pPr algn="ctr">
              <a:lnSpc>
                <a:spcPts val="5100"/>
              </a:lnSpc>
            </a:pPr>
            <a:r>
              <a:rPr lang="en-US" sz="3643" dirty="0">
                <a:solidFill>
                  <a:srgbClr val="393A38"/>
                </a:solidFill>
                <a:latin typeface="Poppins"/>
                <a:ea typeface="Poppins"/>
                <a:cs typeface="Poppins"/>
                <a:sym typeface="Poppins"/>
              </a:rPr>
              <a:t>Dr. M. Sreelatha</a:t>
            </a:r>
          </a:p>
          <a:p>
            <a:pPr algn="ctr">
              <a:lnSpc>
                <a:spcPts val="5100"/>
              </a:lnSpc>
            </a:pPr>
            <a:endParaRPr lang="en-US" sz="3643" dirty="0">
              <a:solidFill>
                <a:srgbClr val="393A38"/>
              </a:solidFill>
              <a:latin typeface="Poppins"/>
              <a:ea typeface="Poppins"/>
              <a:cs typeface="Poppins"/>
              <a:sym typeface="Poppins"/>
            </a:endParaRPr>
          </a:p>
          <a:p>
            <a:pPr algn="ctr">
              <a:lnSpc>
                <a:spcPts val="5100"/>
              </a:lnSpc>
            </a:pPr>
            <a:endParaRPr lang="en-US" sz="3643" dirty="0">
              <a:solidFill>
                <a:srgbClr val="393A38"/>
              </a:solidFill>
              <a:latin typeface="Poppins"/>
              <a:ea typeface="Poppins"/>
              <a:cs typeface="Poppins"/>
              <a:sym typeface="Poppins"/>
            </a:endParaRPr>
          </a:p>
          <a:p>
            <a:pPr algn="ctr">
              <a:lnSpc>
                <a:spcPts val="5100"/>
              </a:lnSpc>
              <a:spcBef>
                <a:spcPct val="0"/>
              </a:spcBef>
            </a:pPr>
            <a:endParaRPr lang="en-US" sz="3643" dirty="0">
              <a:solidFill>
                <a:srgbClr val="393A38"/>
              </a:solidFill>
              <a:latin typeface="Poppins"/>
              <a:ea typeface="Poppins"/>
              <a:cs typeface="Poppins"/>
              <a:sym typeface="Poppins"/>
            </a:endParaRPr>
          </a:p>
        </p:txBody>
      </p:sp>
      <p:sp>
        <p:nvSpPr>
          <p:cNvPr id="5" name="Freeform 5"/>
          <p:cNvSpPr/>
          <p:nvPr/>
        </p:nvSpPr>
        <p:spPr>
          <a:xfrm>
            <a:off x="12985538" y="4898497"/>
            <a:ext cx="3342894" cy="3605082"/>
          </a:xfrm>
          <a:custGeom>
            <a:avLst/>
            <a:gdLst/>
            <a:ahLst/>
            <a:cxnLst/>
            <a:rect l="l" t="t" r="r" b="b"/>
            <a:pathLst>
              <a:path w="3342894" h="3605082">
                <a:moveTo>
                  <a:pt x="0" y="0"/>
                </a:moveTo>
                <a:lnTo>
                  <a:pt x="3342894" y="0"/>
                </a:lnTo>
                <a:lnTo>
                  <a:pt x="3342894" y="3605082"/>
                </a:lnTo>
                <a:lnTo>
                  <a:pt x="0" y="3605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1476080" y="1028700"/>
            <a:ext cx="3336839" cy="3367453"/>
          </a:xfrm>
          <a:custGeom>
            <a:avLst/>
            <a:gdLst/>
            <a:ahLst/>
            <a:cxnLst/>
            <a:rect l="l" t="t" r="r" b="b"/>
            <a:pathLst>
              <a:path w="3336839" h="3367453">
                <a:moveTo>
                  <a:pt x="0" y="0"/>
                </a:moveTo>
                <a:lnTo>
                  <a:pt x="3336840" y="0"/>
                </a:lnTo>
                <a:lnTo>
                  <a:pt x="3336840" y="3367453"/>
                </a:lnTo>
                <a:lnTo>
                  <a:pt x="0" y="3367453"/>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0737" y="679004"/>
            <a:ext cx="12705168" cy="2815930"/>
          </a:xfrm>
          <a:prstGeom prst="rect">
            <a:avLst/>
          </a:prstGeom>
        </p:spPr>
        <p:txBody>
          <a:bodyPr lIns="0" tIns="0" rIns="0" bIns="0" rtlCol="0" anchor="t">
            <a:spAutoFit/>
          </a:bodyPr>
          <a:lstStyle/>
          <a:p>
            <a:pPr algn="ctr">
              <a:lnSpc>
                <a:spcPts val="11021"/>
              </a:lnSpc>
            </a:pPr>
            <a:r>
              <a:rPr lang="en-US" sz="8287" b="1" spc="165" dirty="0">
                <a:solidFill>
                  <a:srgbClr val="393A38"/>
                </a:solidFill>
                <a:latin typeface="Poppins Bold"/>
                <a:ea typeface="Poppins Bold"/>
                <a:cs typeface="Poppins Bold"/>
                <a:sym typeface="Poppins Bold"/>
              </a:rPr>
              <a:t>Batch - 07</a:t>
            </a:r>
          </a:p>
          <a:p>
            <a:pPr algn="ctr">
              <a:lnSpc>
                <a:spcPts val="11021"/>
              </a:lnSpc>
            </a:pPr>
            <a:r>
              <a:rPr lang="en-US" sz="8287" spc="165" dirty="0">
                <a:solidFill>
                  <a:srgbClr val="393A38"/>
                </a:solidFill>
                <a:latin typeface="Poppins"/>
                <a:ea typeface="Poppins"/>
                <a:cs typeface="Poppins"/>
                <a:sym typeface="Poppins"/>
              </a:rPr>
              <a:t>Review - 1</a:t>
            </a:r>
          </a:p>
        </p:txBody>
      </p:sp>
      <p:sp>
        <p:nvSpPr>
          <p:cNvPr id="8" name="TextBox 8"/>
          <p:cNvSpPr txBox="1"/>
          <p:nvPr/>
        </p:nvSpPr>
        <p:spPr>
          <a:xfrm>
            <a:off x="2746244" y="5122361"/>
            <a:ext cx="6763894" cy="1218565"/>
          </a:xfrm>
          <a:prstGeom prst="rect">
            <a:avLst/>
          </a:prstGeom>
        </p:spPr>
        <p:txBody>
          <a:bodyPr lIns="0" tIns="0" rIns="0" bIns="0" rtlCol="0" anchor="t">
            <a:spAutoFit/>
          </a:bodyPr>
          <a:lstStyle/>
          <a:p>
            <a:pPr algn="ctr">
              <a:lnSpc>
                <a:spcPts val="4759"/>
              </a:lnSpc>
            </a:pPr>
            <a:r>
              <a:rPr lang="en-US" sz="3399" b="1" u="sng" dirty="0">
                <a:solidFill>
                  <a:srgbClr val="393A38"/>
                </a:solidFill>
                <a:latin typeface="Poppins Bold"/>
                <a:ea typeface="Poppins Bold"/>
                <a:cs typeface="Poppins Bold"/>
                <a:sym typeface="Poppins Bold"/>
              </a:rPr>
              <a:t>Instructor:</a:t>
            </a:r>
            <a:r>
              <a:rPr lang="en-US" sz="3399" dirty="0">
                <a:solidFill>
                  <a:srgbClr val="393A38"/>
                </a:solidFill>
                <a:latin typeface="Poppins"/>
                <a:ea typeface="Poppins"/>
                <a:cs typeface="Poppins"/>
                <a:sym typeface="Poppins"/>
              </a:rPr>
              <a:t> </a:t>
            </a:r>
          </a:p>
          <a:p>
            <a:pPr algn="ctr">
              <a:lnSpc>
                <a:spcPts val="4759"/>
              </a:lnSpc>
              <a:spcBef>
                <a:spcPct val="0"/>
              </a:spcBef>
            </a:pPr>
            <a:r>
              <a:rPr lang="en-US" sz="3399" dirty="0">
                <a:solidFill>
                  <a:srgbClr val="393A38"/>
                </a:solidFill>
                <a:latin typeface="Poppins"/>
                <a:ea typeface="Poppins"/>
                <a:cs typeface="Poppins"/>
                <a:sym typeface="Poppins"/>
              </a:rPr>
              <a:t>Smt. N. </a:t>
            </a:r>
            <a:r>
              <a:rPr lang="en-US" sz="3399" dirty="0" err="1">
                <a:solidFill>
                  <a:srgbClr val="393A38"/>
                </a:solidFill>
                <a:latin typeface="Poppins"/>
                <a:ea typeface="Poppins"/>
                <a:cs typeface="Poppins"/>
                <a:sym typeface="Poppins"/>
              </a:rPr>
              <a:t>Zareena</a:t>
            </a:r>
            <a:endParaRPr lang="en-US" sz="3399" dirty="0">
              <a:solidFill>
                <a:srgbClr val="393A38"/>
              </a:solidFill>
              <a:latin typeface="Poppins"/>
              <a:ea typeface="Poppins"/>
              <a:cs typeface="Poppins"/>
              <a:sym typeface="Poppins"/>
            </a:endParaRPr>
          </a:p>
        </p:txBody>
      </p:sp>
      <p:sp>
        <p:nvSpPr>
          <p:cNvPr id="9" name="TextBox 9"/>
          <p:cNvSpPr txBox="1"/>
          <p:nvPr/>
        </p:nvSpPr>
        <p:spPr>
          <a:xfrm>
            <a:off x="1739480" y="6518643"/>
            <a:ext cx="9226209" cy="3208026"/>
          </a:xfrm>
          <a:prstGeom prst="rect">
            <a:avLst/>
          </a:prstGeom>
        </p:spPr>
        <p:txBody>
          <a:bodyPr lIns="0" tIns="0" rIns="0" bIns="0" rtlCol="0" anchor="t">
            <a:spAutoFit/>
          </a:bodyPr>
          <a:lstStyle/>
          <a:p>
            <a:pPr algn="ctr">
              <a:lnSpc>
                <a:spcPts val="6427"/>
              </a:lnSpc>
            </a:pPr>
            <a:r>
              <a:rPr lang="en-US" sz="3197" b="1" u="sng" dirty="0">
                <a:solidFill>
                  <a:srgbClr val="393A38"/>
                </a:solidFill>
                <a:latin typeface="Poppins Bold"/>
                <a:ea typeface="Poppins Bold"/>
                <a:cs typeface="Poppins Bold"/>
                <a:sym typeface="Poppins Bold"/>
              </a:rPr>
              <a:t>Team Members:</a:t>
            </a:r>
          </a:p>
          <a:p>
            <a:pPr algn="ctr">
              <a:lnSpc>
                <a:spcPts val="6427"/>
              </a:lnSpc>
            </a:pPr>
            <a:r>
              <a:rPr lang="en-US" sz="3197" dirty="0">
                <a:solidFill>
                  <a:srgbClr val="393A38"/>
                </a:solidFill>
                <a:latin typeface="Poppins"/>
                <a:ea typeface="Poppins"/>
                <a:cs typeface="Poppins"/>
                <a:sym typeface="Poppins"/>
              </a:rPr>
              <a:t>Pradeep Kumar (Y22CS048)</a:t>
            </a:r>
          </a:p>
          <a:p>
            <a:pPr algn="ctr">
              <a:lnSpc>
                <a:spcPts val="6427"/>
              </a:lnSpc>
            </a:pPr>
            <a:r>
              <a:rPr lang="en-US" sz="3197" dirty="0">
                <a:solidFill>
                  <a:srgbClr val="393A38"/>
                </a:solidFill>
                <a:latin typeface="Poppins"/>
                <a:ea typeface="Poppins"/>
                <a:cs typeface="Poppins"/>
                <a:sym typeface="Poppins"/>
              </a:rPr>
              <a:t>Naga Avinash Babu (Y22CS044)</a:t>
            </a:r>
          </a:p>
          <a:p>
            <a:pPr algn="ctr">
              <a:lnSpc>
                <a:spcPts val="6427"/>
              </a:lnSpc>
            </a:pPr>
            <a:r>
              <a:rPr lang="en-US" sz="3197" dirty="0" err="1">
                <a:solidFill>
                  <a:srgbClr val="393A38"/>
                </a:solidFill>
                <a:latin typeface="Poppins"/>
                <a:ea typeface="Poppins"/>
                <a:cs typeface="Poppins"/>
                <a:sym typeface="Poppins"/>
              </a:rPr>
              <a:t>Poleru</a:t>
            </a:r>
            <a:r>
              <a:rPr lang="en-US" sz="3197" dirty="0">
                <a:solidFill>
                  <a:srgbClr val="393A38"/>
                </a:solidFill>
                <a:latin typeface="Poppins"/>
                <a:ea typeface="Poppins"/>
                <a:cs typeface="Poppins"/>
                <a:sym typeface="Poppins"/>
              </a:rPr>
              <a:t> Yadav (Y22CS042)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B2EE-CEE6-B0C7-3274-41820890EAB4}"/>
            </a:ext>
          </a:extLst>
        </p:cNvPr>
        <p:cNvGrpSpPr/>
        <p:nvPr/>
      </p:nvGrpSpPr>
      <p:grpSpPr>
        <a:xfrm>
          <a:off x="0" y="0"/>
          <a:ext cx="0" cy="0"/>
          <a:chOff x="0" y="0"/>
          <a:chExt cx="0" cy="0"/>
        </a:xfrm>
      </p:grpSpPr>
      <p:grpSp>
        <p:nvGrpSpPr>
          <p:cNvPr id="10" name="Group 4">
            <a:extLst>
              <a:ext uri="{FF2B5EF4-FFF2-40B4-BE49-F238E27FC236}">
                <a16:creationId xmlns:a16="http://schemas.microsoft.com/office/drawing/2014/main" id="{7605DB56-98E1-1AC2-EDC0-54FE72EAFA78}"/>
              </a:ext>
            </a:extLst>
          </p:cNvPr>
          <p:cNvGrpSpPr/>
          <p:nvPr/>
        </p:nvGrpSpPr>
        <p:grpSpPr>
          <a:xfrm rot="10800000">
            <a:off x="3599383" y="679001"/>
            <a:ext cx="10513168" cy="1296147"/>
            <a:chOff x="0" y="0"/>
            <a:chExt cx="3191297" cy="411986"/>
          </a:xfrm>
        </p:grpSpPr>
        <p:sp>
          <p:nvSpPr>
            <p:cNvPr id="11" name="Freeform 5">
              <a:extLst>
                <a:ext uri="{FF2B5EF4-FFF2-40B4-BE49-F238E27FC236}">
                  <a16:creationId xmlns:a16="http://schemas.microsoft.com/office/drawing/2014/main" id="{008A2C69-F990-AA12-65E8-0CC86F7E9A24}"/>
                </a:ext>
              </a:extLst>
            </p:cNvPr>
            <p:cNvSpPr/>
            <p:nvPr/>
          </p:nvSpPr>
          <p:spPr>
            <a:xfrm>
              <a:off x="0" y="0"/>
              <a:ext cx="3191297" cy="411986"/>
            </a:xfrm>
            <a:custGeom>
              <a:avLst/>
              <a:gdLst/>
              <a:ahLst/>
              <a:cxnLst/>
              <a:rect l="l" t="t" r="r" b="b"/>
              <a:pathLst>
                <a:path w="3191297" h="411986">
                  <a:moveTo>
                    <a:pt x="0" y="0"/>
                  </a:moveTo>
                  <a:lnTo>
                    <a:pt x="2988097" y="0"/>
                  </a:lnTo>
                  <a:lnTo>
                    <a:pt x="3191297" y="205993"/>
                  </a:lnTo>
                  <a:lnTo>
                    <a:pt x="2988097" y="411986"/>
                  </a:lnTo>
                  <a:lnTo>
                    <a:pt x="0" y="411986"/>
                  </a:lnTo>
                  <a:lnTo>
                    <a:pt x="203200" y="205993"/>
                  </a:lnTo>
                  <a:lnTo>
                    <a:pt x="0" y="0"/>
                  </a:lnTo>
                  <a:close/>
                </a:path>
              </a:pathLst>
            </a:custGeom>
            <a:solidFill>
              <a:srgbClr val="CCD8E1"/>
            </a:solidFill>
          </p:spPr>
        </p:sp>
        <p:sp>
          <p:nvSpPr>
            <p:cNvPr id="12" name="TextBox 6">
              <a:extLst>
                <a:ext uri="{FF2B5EF4-FFF2-40B4-BE49-F238E27FC236}">
                  <a16:creationId xmlns:a16="http://schemas.microsoft.com/office/drawing/2014/main" id="{4C8C32B0-EA9A-45E7-7F69-A0A4138F5539}"/>
                </a:ext>
              </a:extLst>
            </p:cNvPr>
            <p:cNvSpPr txBox="1"/>
            <p:nvPr/>
          </p:nvSpPr>
          <p:spPr>
            <a:xfrm>
              <a:off x="177800" y="-104775"/>
              <a:ext cx="2937297" cy="516761"/>
            </a:xfrm>
            <a:prstGeom prst="rect">
              <a:avLst/>
            </a:prstGeom>
          </p:spPr>
          <p:txBody>
            <a:bodyPr lIns="50800" tIns="50800" rIns="50800" bIns="50800" rtlCol="0" anchor="ctr"/>
            <a:lstStyle/>
            <a:p>
              <a:pPr algn="ctr">
                <a:lnSpc>
                  <a:spcPts val="4900"/>
                </a:lnSpc>
              </a:pPr>
              <a:endParaRPr/>
            </a:p>
          </p:txBody>
        </p:sp>
      </p:grpSp>
      <p:grpSp>
        <p:nvGrpSpPr>
          <p:cNvPr id="7" name="Group 4">
            <a:extLst>
              <a:ext uri="{FF2B5EF4-FFF2-40B4-BE49-F238E27FC236}">
                <a16:creationId xmlns:a16="http://schemas.microsoft.com/office/drawing/2014/main" id="{0B84CCFE-1607-AF0F-5CD2-EE620FCE73FA}"/>
              </a:ext>
            </a:extLst>
          </p:cNvPr>
          <p:cNvGrpSpPr/>
          <p:nvPr/>
        </p:nvGrpSpPr>
        <p:grpSpPr>
          <a:xfrm>
            <a:off x="8279904" y="679002"/>
            <a:ext cx="8208912" cy="1296148"/>
            <a:chOff x="0" y="0"/>
            <a:chExt cx="3191297" cy="411986"/>
          </a:xfrm>
        </p:grpSpPr>
        <p:sp>
          <p:nvSpPr>
            <p:cNvPr id="8" name="Freeform 5">
              <a:extLst>
                <a:ext uri="{FF2B5EF4-FFF2-40B4-BE49-F238E27FC236}">
                  <a16:creationId xmlns:a16="http://schemas.microsoft.com/office/drawing/2014/main" id="{107C8946-C0F3-76BD-7D85-738BEAF05560}"/>
                </a:ext>
              </a:extLst>
            </p:cNvPr>
            <p:cNvSpPr/>
            <p:nvPr/>
          </p:nvSpPr>
          <p:spPr>
            <a:xfrm>
              <a:off x="0" y="0"/>
              <a:ext cx="3191297" cy="411986"/>
            </a:xfrm>
            <a:custGeom>
              <a:avLst/>
              <a:gdLst/>
              <a:ahLst/>
              <a:cxnLst/>
              <a:rect l="l" t="t" r="r" b="b"/>
              <a:pathLst>
                <a:path w="3191297" h="411986">
                  <a:moveTo>
                    <a:pt x="0" y="0"/>
                  </a:moveTo>
                  <a:lnTo>
                    <a:pt x="2988097" y="0"/>
                  </a:lnTo>
                  <a:lnTo>
                    <a:pt x="3191297" y="205993"/>
                  </a:lnTo>
                  <a:lnTo>
                    <a:pt x="2988097" y="411986"/>
                  </a:lnTo>
                  <a:lnTo>
                    <a:pt x="0" y="411986"/>
                  </a:lnTo>
                  <a:lnTo>
                    <a:pt x="203200" y="205993"/>
                  </a:lnTo>
                  <a:lnTo>
                    <a:pt x="0" y="0"/>
                  </a:lnTo>
                  <a:close/>
                </a:path>
              </a:pathLst>
            </a:custGeom>
            <a:solidFill>
              <a:srgbClr val="CCD8E1"/>
            </a:solidFill>
          </p:spPr>
        </p:sp>
        <p:sp>
          <p:nvSpPr>
            <p:cNvPr id="9" name="TextBox 6">
              <a:extLst>
                <a:ext uri="{FF2B5EF4-FFF2-40B4-BE49-F238E27FC236}">
                  <a16:creationId xmlns:a16="http://schemas.microsoft.com/office/drawing/2014/main" id="{4C3BE835-4CBE-8B31-165C-CA3913B37BFE}"/>
                </a:ext>
              </a:extLst>
            </p:cNvPr>
            <p:cNvSpPr txBox="1"/>
            <p:nvPr/>
          </p:nvSpPr>
          <p:spPr>
            <a:xfrm>
              <a:off x="177800" y="-104775"/>
              <a:ext cx="2937297" cy="516761"/>
            </a:xfrm>
            <a:prstGeom prst="rect">
              <a:avLst/>
            </a:prstGeom>
          </p:spPr>
          <p:txBody>
            <a:bodyPr lIns="50800" tIns="50800" rIns="50800" bIns="50800" rtlCol="0" anchor="ctr"/>
            <a:lstStyle/>
            <a:p>
              <a:pPr algn="ctr">
                <a:lnSpc>
                  <a:spcPts val="4900"/>
                </a:lnSpc>
              </a:pPr>
              <a:endParaRPr/>
            </a:p>
          </p:txBody>
        </p:sp>
      </p:grpSp>
      <p:sp>
        <p:nvSpPr>
          <p:cNvPr id="2" name="Freeform 2">
            <a:extLst>
              <a:ext uri="{FF2B5EF4-FFF2-40B4-BE49-F238E27FC236}">
                <a16:creationId xmlns:a16="http://schemas.microsoft.com/office/drawing/2014/main" id="{98309D13-4064-D33F-E42D-136A8F185F42}"/>
              </a:ext>
            </a:extLst>
          </p:cNvPr>
          <p:cNvSpPr/>
          <p:nvPr/>
        </p:nvSpPr>
        <p:spPr>
          <a:xfrm flipH="1" flipV="1">
            <a:off x="12410673" y="295215"/>
            <a:ext cx="9033856" cy="10287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1626102C-56CC-3A56-9F6B-91F16DA1B791}"/>
              </a:ext>
            </a:extLst>
          </p:cNvPr>
          <p:cNvSpPr txBox="1"/>
          <p:nvPr/>
        </p:nvSpPr>
        <p:spPr>
          <a:xfrm>
            <a:off x="2519264" y="1143323"/>
            <a:ext cx="15317125" cy="671209"/>
          </a:xfrm>
          <a:prstGeom prst="rect">
            <a:avLst/>
          </a:prstGeom>
        </p:spPr>
        <p:txBody>
          <a:bodyPr wrap="square" lIns="0" tIns="0" rIns="0" bIns="0" rtlCol="0" anchor="t">
            <a:spAutoFit/>
          </a:bodyPr>
          <a:lstStyle/>
          <a:p>
            <a:pPr algn="ctr">
              <a:lnSpc>
                <a:spcPts val="5016"/>
              </a:lnSpc>
            </a:pPr>
            <a:r>
              <a:rPr lang="en-US" sz="4800" b="1" spc="120" dirty="0">
                <a:solidFill>
                  <a:srgbClr val="393A38"/>
                </a:solidFill>
                <a:latin typeface="Poppins Bold"/>
                <a:ea typeface="Poppins Bold"/>
                <a:cs typeface="Poppins Bold"/>
                <a:sym typeface="Poppins Bold"/>
              </a:rPr>
              <a:t>Aim of Methodology</a:t>
            </a:r>
          </a:p>
        </p:txBody>
      </p:sp>
      <p:sp>
        <p:nvSpPr>
          <p:cNvPr id="4" name="Freeform 4">
            <a:extLst>
              <a:ext uri="{FF2B5EF4-FFF2-40B4-BE49-F238E27FC236}">
                <a16:creationId xmlns:a16="http://schemas.microsoft.com/office/drawing/2014/main" id="{72FE4D32-2D39-9CBB-49B9-C614CB53EC35}"/>
              </a:ext>
            </a:extLst>
          </p:cNvPr>
          <p:cNvSpPr/>
          <p:nvPr/>
        </p:nvSpPr>
        <p:spPr>
          <a:xfrm>
            <a:off x="-4201136" y="-408759"/>
            <a:ext cx="9254144" cy="10537845"/>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3959A90E-064D-90A7-0F3A-C1A9D8FED67F}"/>
              </a:ext>
            </a:extLst>
          </p:cNvPr>
          <p:cNvSpPr txBox="1"/>
          <p:nvPr/>
        </p:nvSpPr>
        <p:spPr>
          <a:xfrm>
            <a:off x="2447256" y="2137528"/>
            <a:ext cx="14329592" cy="6670544"/>
          </a:xfrm>
          <a:prstGeom prst="rect">
            <a:avLst/>
          </a:prstGeom>
          <a:noFill/>
        </p:spPr>
        <p:txBody>
          <a:bodyPr wrap="square" rtlCol="0">
            <a:spAutoFit/>
          </a:bodyPr>
          <a:lstStyle/>
          <a:p>
            <a:pPr algn="just">
              <a:lnSpc>
                <a:spcPct val="150000"/>
              </a:lnSpc>
            </a:pPr>
            <a:r>
              <a:rPr lang="en-US" sz="3200" dirty="0">
                <a:solidFill>
                  <a:srgbClr val="393A38"/>
                </a:solidFill>
                <a:latin typeface="Poppins"/>
                <a:ea typeface="Poppins"/>
                <a:cs typeface="Poppins"/>
                <a:sym typeface="Poppins"/>
              </a:rPr>
              <a:t>Given a specific natural language question, the QA problem for a limited corpus is to identify and extract the most relevant and accurate answer from a predefined and constrained set of documents. The challenge lies in efficiently finding the most relevant answer that fits the question, taking into account the limited resources. Our key contribution is to pose finding the relevant answer as a matching process between potential questions that could have been asked for a document chunk with the actual user question.</a:t>
            </a:r>
          </a:p>
          <a:p>
            <a:pPr algn="just">
              <a:lnSpc>
                <a:spcPct val="150000"/>
              </a:lnSpc>
            </a:pPr>
            <a:r>
              <a:rPr lang="en-US" sz="3200" dirty="0">
                <a:solidFill>
                  <a:srgbClr val="393A38"/>
                </a:solidFill>
                <a:latin typeface="Poppins"/>
                <a:ea typeface="Poppins"/>
                <a:cs typeface="Poppins"/>
                <a:sym typeface="Poppins"/>
              </a:rPr>
              <a:t>So to achieve this we follow these “</a:t>
            </a:r>
            <a:r>
              <a:rPr lang="en-US" sz="3200" b="1" i="1" dirty="0">
                <a:solidFill>
                  <a:srgbClr val="393A38"/>
                </a:solidFill>
                <a:latin typeface="Poppins"/>
                <a:ea typeface="Poppins"/>
                <a:cs typeface="Poppins"/>
                <a:sym typeface="Poppins"/>
              </a:rPr>
              <a:t>Three Phase Model</a:t>
            </a:r>
            <a:r>
              <a:rPr lang="en-US" sz="3200" i="1" dirty="0">
                <a:solidFill>
                  <a:srgbClr val="393A38"/>
                </a:solidFill>
                <a:latin typeface="Poppins"/>
                <a:ea typeface="Poppins"/>
                <a:cs typeface="Poppins"/>
                <a:sym typeface="Poppins"/>
              </a:rPr>
              <a:t>”</a:t>
            </a:r>
            <a:r>
              <a:rPr lang="en-US" sz="3200" b="1" i="1" dirty="0">
                <a:solidFill>
                  <a:srgbClr val="393A38"/>
                </a:solidFill>
                <a:latin typeface="Poppins"/>
                <a:ea typeface="Poppins"/>
                <a:cs typeface="Poppins"/>
                <a:sym typeface="Poppins"/>
              </a:rPr>
              <a:t>.</a:t>
            </a:r>
          </a:p>
        </p:txBody>
      </p:sp>
    </p:spTree>
    <p:extLst>
      <p:ext uri="{BB962C8B-B14F-4D97-AF65-F5344CB8AC3E}">
        <p14:creationId xmlns:p14="http://schemas.microsoft.com/office/powerpoint/2010/main" val="3521572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3DBF3-5187-4B38-0E06-CCAE7E429AFA}"/>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4493FB83-0B23-4E29-CDBD-0A26BC1389D7}"/>
              </a:ext>
            </a:extLst>
          </p:cNvPr>
          <p:cNvSpPr/>
          <p:nvPr/>
        </p:nvSpPr>
        <p:spPr>
          <a:xfrm>
            <a:off x="6958546" y="1576292"/>
            <a:ext cx="6107218" cy="993405"/>
          </a:xfrm>
          <a:prstGeom prst="ellipse">
            <a:avLst/>
          </a:prstGeom>
          <a:solidFill>
            <a:schemeClr val="accent6">
              <a:lumMod val="60000"/>
              <a:lumOff val="4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Freeform 2">
            <a:extLst>
              <a:ext uri="{FF2B5EF4-FFF2-40B4-BE49-F238E27FC236}">
                <a16:creationId xmlns:a16="http://schemas.microsoft.com/office/drawing/2014/main" id="{7F1C2C85-096B-2E73-7BA5-C7A9A4E5D6B0}"/>
              </a:ext>
            </a:extLst>
          </p:cNvPr>
          <p:cNvSpPr/>
          <p:nvPr/>
        </p:nvSpPr>
        <p:spPr>
          <a:xfrm flipH="1" flipV="1">
            <a:off x="12410673" y="295215"/>
            <a:ext cx="9033856" cy="10287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899D25D0-3FF3-482E-CB7F-3B356255855B}"/>
              </a:ext>
            </a:extLst>
          </p:cNvPr>
          <p:cNvSpPr txBox="1"/>
          <p:nvPr/>
        </p:nvSpPr>
        <p:spPr>
          <a:xfrm>
            <a:off x="3383360" y="617411"/>
            <a:ext cx="15317125" cy="671209"/>
          </a:xfrm>
          <a:prstGeom prst="rect">
            <a:avLst/>
          </a:prstGeom>
        </p:spPr>
        <p:txBody>
          <a:bodyPr wrap="square" lIns="0" tIns="0" rIns="0" bIns="0" rtlCol="0" anchor="t">
            <a:spAutoFit/>
          </a:bodyPr>
          <a:lstStyle/>
          <a:p>
            <a:pPr algn="ctr">
              <a:lnSpc>
                <a:spcPts val="5016"/>
              </a:lnSpc>
            </a:pPr>
            <a:r>
              <a:rPr lang="en-US" sz="4800" b="1" spc="120" dirty="0">
                <a:solidFill>
                  <a:srgbClr val="393A38"/>
                </a:solidFill>
                <a:latin typeface="Poppins Bold"/>
                <a:ea typeface="Poppins Bold"/>
                <a:cs typeface="Poppins Bold"/>
                <a:sym typeface="Poppins Bold"/>
              </a:rPr>
              <a:t>Methodology with Architecture Diagrams…</a:t>
            </a:r>
          </a:p>
        </p:txBody>
      </p:sp>
      <p:sp>
        <p:nvSpPr>
          <p:cNvPr id="4" name="Freeform 4">
            <a:extLst>
              <a:ext uri="{FF2B5EF4-FFF2-40B4-BE49-F238E27FC236}">
                <a16:creationId xmlns:a16="http://schemas.microsoft.com/office/drawing/2014/main" id="{D9887FFB-AB9B-7863-A820-F7F30A94D51A}"/>
              </a:ext>
            </a:extLst>
          </p:cNvPr>
          <p:cNvSpPr/>
          <p:nvPr/>
        </p:nvSpPr>
        <p:spPr>
          <a:xfrm>
            <a:off x="-4201136" y="-408759"/>
            <a:ext cx="9254144" cy="10537845"/>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F0E4C376-F126-5ED4-BA8A-4C2B8EA3FF99}"/>
              </a:ext>
            </a:extLst>
          </p:cNvPr>
          <p:cNvSpPr txBox="1"/>
          <p:nvPr/>
        </p:nvSpPr>
        <p:spPr>
          <a:xfrm>
            <a:off x="7559824" y="1610815"/>
            <a:ext cx="14329592" cy="761234"/>
          </a:xfrm>
          <a:prstGeom prst="rect">
            <a:avLst/>
          </a:prstGeom>
          <a:noFill/>
        </p:spPr>
        <p:txBody>
          <a:bodyPr wrap="square" rtlCol="0">
            <a:spAutoFit/>
          </a:bodyPr>
          <a:lstStyle/>
          <a:p>
            <a:pPr algn="just">
              <a:lnSpc>
                <a:spcPct val="150000"/>
              </a:lnSpc>
            </a:pPr>
            <a:r>
              <a:rPr lang="en-US" sz="3200" i="1" dirty="0">
                <a:solidFill>
                  <a:srgbClr val="393A38"/>
                </a:solidFill>
                <a:effectLst>
                  <a:outerShdw blurRad="38100" dist="38100" dir="2700000" algn="tl">
                    <a:srgbClr val="000000">
                      <a:alpha val="43137"/>
                    </a:srgbClr>
                  </a:outerShdw>
                </a:effectLst>
                <a:latin typeface="Poppins"/>
                <a:ea typeface="Poppins"/>
                <a:cs typeface="Poppins"/>
                <a:sym typeface="Poppins"/>
              </a:rPr>
              <a:t>Phase-I of Methodology</a:t>
            </a:r>
          </a:p>
        </p:txBody>
      </p:sp>
      <p:sp>
        <p:nvSpPr>
          <p:cNvPr id="5" name="TextBox 4">
            <a:extLst>
              <a:ext uri="{FF2B5EF4-FFF2-40B4-BE49-F238E27FC236}">
                <a16:creationId xmlns:a16="http://schemas.microsoft.com/office/drawing/2014/main" id="{EAA2BF1A-296C-39E5-7561-091A01D09844}"/>
              </a:ext>
            </a:extLst>
          </p:cNvPr>
          <p:cNvSpPr txBox="1"/>
          <p:nvPr/>
        </p:nvSpPr>
        <p:spPr>
          <a:xfrm>
            <a:off x="2424409" y="2210296"/>
            <a:ext cx="14689632" cy="7781489"/>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US" sz="2800" b="1" i="1" dirty="0"/>
              <a:t>Web Scraping:</a:t>
            </a:r>
          </a:p>
          <a:p>
            <a:pPr lvl="2">
              <a:lnSpc>
                <a:spcPct val="150000"/>
              </a:lnSpc>
            </a:pPr>
            <a:r>
              <a:rPr lang="en-US" sz="2800" dirty="0"/>
              <a:t>The system scrapes data from the websites:</a:t>
            </a:r>
          </a:p>
          <a:p>
            <a:pPr lvl="2">
              <a:lnSpc>
                <a:spcPct val="150000"/>
              </a:lnSpc>
            </a:pPr>
            <a:r>
              <a:rPr lang="en-US" sz="2800" dirty="0"/>
              <a:t>Extracted HTML content is cleaned by removing headers, footers, and redundant data.</a:t>
            </a:r>
            <a:endParaRPr lang="en-US" sz="2800" b="1" i="1" dirty="0"/>
          </a:p>
          <a:p>
            <a:pPr marL="457200" indent="-457200">
              <a:lnSpc>
                <a:spcPct val="150000"/>
              </a:lnSpc>
              <a:buFont typeface="Wingdings" panose="05000000000000000000" pitchFamily="2" charset="2"/>
              <a:buChar char="ü"/>
            </a:pPr>
            <a:r>
              <a:rPr lang="en-US" sz="2800" b="1" i="1" dirty="0"/>
              <a:t>Chunking &amp; Overlapping Windows:</a:t>
            </a:r>
          </a:p>
          <a:p>
            <a:pPr marL="914400" lvl="3">
              <a:lnSpc>
                <a:spcPct val="150000"/>
              </a:lnSpc>
            </a:pPr>
            <a:r>
              <a:rPr lang="en-US" sz="2800" dirty="0"/>
              <a:t>The scraped text is broken into 1000-token segments with an overlapping window of 200 tokens to retain contextual continuity.</a:t>
            </a:r>
            <a:endParaRPr lang="en-US" sz="2800" b="1" i="1" dirty="0"/>
          </a:p>
          <a:p>
            <a:pPr marL="457200" indent="-457200">
              <a:lnSpc>
                <a:spcPct val="150000"/>
              </a:lnSpc>
              <a:buFont typeface="Wingdings" panose="05000000000000000000" pitchFamily="2" charset="2"/>
              <a:buChar char="ü"/>
            </a:pPr>
            <a:r>
              <a:rPr lang="en-US" sz="2800" b="1" i="1" dirty="0"/>
              <a:t>Question Generation:</a:t>
            </a:r>
          </a:p>
          <a:p>
            <a:pPr marL="914400" lvl="3">
              <a:lnSpc>
                <a:spcPct val="150000"/>
              </a:lnSpc>
            </a:pPr>
            <a:r>
              <a:rPr lang="en-US" sz="2800" dirty="0"/>
              <a:t>GPT-3.5-turbo-instruct generates multiple potential questions from each chunk.</a:t>
            </a:r>
          </a:p>
          <a:p>
            <a:pPr marL="914400" lvl="3">
              <a:lnSpc>
                <a:spcPct val="150000"/>
              </a:lnSpc>
            </a:pPr>
            <a:r>
              <a:rPr lang="en-US" sz="2800" dirty="0"/>
              <a:t>Ensures that all key information in a chunk is covered by at least one question.</a:t>
            </a:r>
          </a:p>
          <a:p>
            <a:pPr marL="457200" indent="-457200">
              <a:lnSpc>
                <a:spcPct val="150000"/>
              </a:lnSpc>
              <a:buFont typeface="Wingdings" panose="05000000000000000000" pitchFamily="2" charset="2"/>
              <a:buChar char="ü"/>
            </a:pPr>
            <a:r>
              <a:rPr lang="en-US" sz="2800" b="1" i="1" dirty="0"/>
              <a:t>Final Structured Dataset</a:t>
            </a:r>
          </a:p>
          <a:p>
            <a:pPr marL="914400" lvl="3">
              <a:lnSpc>
                <a:spcPct val="150000"/>
              </a:lnSpc>
            </a:pPr>
            <a:r>
              <a:rPr lang="en-US" sz="2800" dirty="0"/>
              <a:t>Each chunk is stored along with its generated questions and source links.</a:t>
            </a:r>
          </a:p>
          <a:p>
            <a:pPr marL="914400" lvl="3">
              <a:lnSpc>
                <a:spcPct val="150000"/>
              </a:lnSpc>
            </a:pPr>
            <a:r>
              <a:rPr lang="en-US" sz="2800" dirty="0"/>
              <a:t>This dataset forms the basis for retrieval in the later phases.</a:t>
            </a:r>
            <a:endParaRPr lang="en-IN" sz="2800" dirty="0"/>
          </a:p>
        </p:txBody>
      </p:sp>
    </p:spTree>
    <p:extLst>
      <p:ext uri="{BB962C8B-B14F-4D97-AF65-F5344CB8AC3E}">
        <p14:creationId xmlns:p14="http://schemas.microsoft.com/office/powerpoint/2010/main" val="593110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A4B9D18-ECED-816B-E818-7F57CC4A1981}"/>
              </a:ext>
            </a:extLst>
          </p:cNvPr>
          <p:cNvPicPr>
            <a:picLocks noChangeAspect="1"/>
          </p:cNvPicPr>
          <p:nvPr/>
        </p:nvPicPr>
        <p:blipFill>
          <a:blip r:embed="rId2">
            <a:extLst>
              <a:ext uri="{28A0092B-C50C-407E-A947-70E740481C1C}">
                <a14:useLocalDpi xmlns:a14="http://schemas.microsoft.com/office/drawing/2010/main" val="0"/>
              </a:ext>
            </a:extLst>
          </a:blip>
          <a:srcRect t="1074"/>
          <a:stretch/>
        </p:blipFill>
        <p:spPr>
          <a:xfrm>
            <a:off x="2084976" y="1546804"/>
            <a:ext cx="14813108" cy="7869221"/>
          </a:xfrm>
          <a:prstGeom prst="rect">
            <a:avLst/>
          </a:prstGeom>
        </p:spPr>
      </p:pic>
      <p:sp>
        <p:nvSpPr>
          <p:cNvPr id="2" name="Freeform 2"/>
          <p:cNvSpPr/>
          <p:nvPr/>
        </p:nvSpPr>
        <p:spPr>
          <a:xfrm flipH="1" flipV="1">
            <a:off x="12410673" y="295215"/>
            <a:ext cx="9033856" cy="10287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2755867" y="667395"/>
            <a:ext cx="16466233" cy="697948"/>
          </a:xfrm>
          <a:prstGeom prst="rect">
            <a:avLst/>
          </a:prstGeom>
        </p:spPr>
        <p:txBody>
          <a:bodyPr lIns="0" tIns="0" rIns="0" bIns="0" rtlCol="0" anchor="t">
            <a:spAutoFit/>
          </a:bodyPr>
          <a:lstStyle/>
          <a:p>
            <a:pPr algn="ctr">
              <a:lnSpc>
                <a:spcPts val="5016"/>
              </a:lnSpc>
            </a:pPr>
            <a:r>
              <a:rPr lang="en-US" sz="5400" b="1" spc="120" dirty="0">
                <a:solidFill>
                  <a:srgbClr val="393A38"/>
                </a:solidFill>
                <a:latin typeface="Poppins Bold"/>
                <a:ea typeface="Poppins Bold"/>
                <a:cs typeface="Poppins Bold"/>
                <a:sym typeface="Poppins Bold"/>
              </a:rPr>
              <a:t>Phase-I Architecture Diagram ...</a:t>
            </a:r>
          </a:p>
        </p:txBody>
      </p:sp>
      <p:sp>
        <p:nvSpPr>
          <p:cNvPr id="4" name="Freeform 4"/>
          <p:cNvSpPr/>
          <p:nvPr/>
        </p:nvSpPr>
        <p:spPr>
          <a:xfrm>
            <a:off x="-4201136" y="-408759"/>
            <a:ext cx="9254144" cy="10537845"/>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4">
            <a:extLst>
              <a:ext uri="{FF2B5EF4-FFF2-40B4-BE49-F238E27FC236}">
                <a16:creationId xmlns:a16="http://schemas.microsoft.com/office/drawing/2014/main" id="{4777E33D-57EE-70AE-C9DB-E5F7C253BBE7}"/>
              </a:ext>
            </a:extLst>
          </p:cNvPr>
          <p:cNvSpPr txBox="1"/>
          <p:nvPr/>
        </p:nvSpPr>
        <p:spPr>
          <a:xfrm>
            <a:off x="5183560" y="9544098"/>
            <a:ext cx="12097344" cy="523220"/>
          </a:xfrm>
          <a:prstGeom prst="rect">
            <a:avLst/>
          </a:prstGeom>
          <a:noFill/>
        </p:spPr>
        <p:txBody>
          <a:bodyPr wrap="square" rtlCol="0">
            <a:spAutoFit/>
          </a:bodyPr>
          <a:lstStyle/>
          <a:p>
            <a:r>
              <a:rPr lang="en-US" sz="2800" b="1" dirty="0"/>
              <a:t>Overall Architecture of Corpus Preparation</a:t>
            </a:r>
            <a:endParaRPr lang="en-IN" sz="2800" b="1" dirty="0"/>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A0480FEB-DBA3-7976-20C9-597D5563E1CA}"/>
                  </a:ext>
                </a:extLst>
              </p14:cNvPr>
              <p14:cNvContentPartPr/>
              <p14:nvPr/>
            </p14:nvContentPartPr>
            <p14:xfrm>
              <a:off x="8166077" y="1546804"/>
              <a:ext cx="2423520" cy="429480"/>
            </p14:xfrm>
          </p:contentPart>
        </mc:Choice>
        <mc:Fallback xmlns="">
          <p:pic>
            <p:nvPicPr>
              <p:cNvPr id="16" name="Ink 15">
                <a:extLst>
                  <a:ext uri="{FF2B5EF4-FFF2-40B4-BE49-F238E27FC236}">
                    <a16:creationId xmlns:a16="http://schemas.microsoft.com/office/drawing/2014/main" id="{A0480FEB-DBA3-7976-20C9-597D5563E1CA}"/>
                  </a:ext>
                </a:extLst>
              </p:cNvPr>
              <p:cNvPicPr/>
              <p:nvPr/>
            </p:nvPicPr>
            <p:blipFill>
              <a:blip r:embed="rId6"/>
              <a:stretch>
                <a:fillRect/>
              </a:stretch>
            </p:blipFill>
            <p:spPr>
              <a:xfrm>
                <a:off x="8103437" y="1484164"/>
                <a:ext cx="2549160" cy="55512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CBA6B-10B1-73B4-8519-90B384246B8A}"/>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E2CBEBA6-B8CD-7E4E-52C6-B774CCFFDE6D}"/>
              </a:ext>
            </a:extLst>
          </p:cNvPr>
          <p:cNvSpPr/>
          <p:nvPr/>
        </p:nvSpPr>
        <p:spPr>
          <a:xfrm>
            <a:off x="5983859" y="415361"/>
            <a:ext cx="6320282" cy="1071698"/>
          </a:xfrm>
          <a:prstGeom prst="ellipse">
            <a:avLst/>
          </a:prstGeom>
          <a:solidFill>
            <a:schemeClr val="accent6">
              <a:lumMod val="60000"/>
              <a:lumOff val="4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Freeform 2">
            <a:extLst>
              <a:ext uri="{FF2B5EF4-FFF2-40B4-BE49-F238E27FC236}">
                <a16:creationId xmlns:a16="http://schemas.microsoft.com/office/drawing/2014/main" id="{FDE6C179-661B-BC3E-B4A9-098B4FFBA89D}"/>
              </a:ext>
            </a:extLst>
          </p:cNvPr>
          <p:cNvSpPr/>
          <p:nvPr/>
        </p:nvSpPr>
        <p:spPr>
          <a:xfrm flipH="1" flipV="1">
            <a:off x="12410673" y="295215"/>
            <a:ext cx="9033856" cy="10287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A21772E0-69E3-DF2B-460E-E7C976CE84FE}"/>
              </a:ext>
            </a:extLst>
          </p:cNvPr>
          <p:cNvSpPr txBox="1"/>
          <p:nvPr/>
        </p:nvSpPr>
        <p:spPr>
          <a:xfrm>
            <a:off x="6551712" y="556687"/>
            <a:ext cx="16466233" cy="668901"/>
          </a:xfrm>
          <a:prstGeom prst="rect">
            <a:avLst/>
          </a:prstGeom>
        </p:spPr>
        <p:txBody>
          <a:bodyPr lIns="0" tIns="0" rIns="0" bIns="0" rtlCol="0" anchor="t">
            <a:spAutoFit/>
          </a:bodyPr>
          <a:lstStyle/>
          <a:p>
            <a:pPr algn="just">
              <a:lnSpc>
                <a:spcPct val="150000"/>
              </a:lnSpc>
            </a:pPr>
            <a:r>
              <a:rPr lang="en-US" sz="3200" i="1" dirty="0">
                <a:solidFill>
                  <a:srgbClr val="393A38"/>
                </a:solidFill>
                <a:effectLst>
                  <a:outerShdw blurRad="38100" dist="38100" dir="2700000" algn="tl">
                    <a:srgbClr val="000000">
                      <a:alpha val="43137"/>
                    </a:srgbClr>
                  </a:outerShdw>
                </a:effectLst>
                <a:latin typeface="Poppins"/>
                <a:cs typeface="Poppins"/>
                <a:sym typeface="Poppins Bold"/>
              </a:rPr>
              <a:t>Phase – II of Methodology </a:t>
            </a:r>
          </a:p>
        </p:txBody>
      </p:sp>
      <p:sp>
        <p:nvSpPr>
          <p:cNvPr id="4" name="Freeform 4">
            <a:extLst>
              <a:ext uri="{FF2B5EF4-FFF2-40B4-BE49-F238E27FC236}">
                <a16:creationId xmlns:a16="http://schemas.microsoft.com/office/drawing/2014/main" id="{C86B6BDA-E2D3-573A-4B60-9B74EDECB3A6}"/>
              </a:ext>
            </a:extLst>
          </p:cNvPr>
          <p:cNvSpPr/>
          <p:nvPr/>
        </p:nvSpPr>
        <p:spPr>
          <a:xfrm>
            <a:off x="-4201136" y="-408759"/>
            <a:ext cx="9254144" cy="10537845"/>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96C2DE3C-C335-DA68-03EB-8C9DE74F437A}"/>
              </a:ext>
            </a:extLst>
          </p:cNvPr>
          <p:cNvSpPr txBox="1"/>
          <p:nvPr/>
        </p:nvSpPr>
        <p:spPr>
          <a:xfrm>
            <a:off x="2519264" y="1487059"/>
            <a:ext cx="13681520" cy="740266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3200" b="1" dirty="0"/>
              <a:t>Embedding Questions &amp; Chunks::</a:t>
            </a:r>
            <a:endParaRPr lang="en-IN" sz="3200" dirty="0"/>
          </a:p>
          <a:p>
            <a:pPr marL="914400" lvl="1" indent="-457200" algn="just">
              <a:lnSpc>
                <a:spcPct val="150000"/>
              </a:lnSpc>
              <a:buFont typeface="Arial" panose="020B0604020202020204" pitchFamily="34" charset="0"/>
              <a:buChar char="•"/>
            </a:pPr>
            <a:r>
              <a:rPr lang="en-US" sz="3200" dirty="0"/>
              <a:t>Generated questions are converted into vector embeddings using BAAI/bge-large-en-v1.5 from Hugging Face.</a:t>
            </a:r>
          </a:p>
          <a:p>
            <a:pPr marL="914400" lvl="1" indent="-457200" algn="just">
              <a:lnSpc>
                <a:spcPct val="150000"/>
              </a:lnSpc>
              <a:buFont typeface="Arial" panose="020B0604020202020204" pitchFamily="34" charset="0"/>
              <a:buChar char="•"/>
            </a:pPr>
            <a:r>
              <a:rPr lang="en-US" sz="3200" dirty="0"/>
              <a:t>Each chunk also has an associated embedding.</a:t>
            </a:r>
          </a:p>
          <a:p>
            <a:pPr lvl="1" algn="just">
              <a:lnSpc>
                <a:spcPct val="150000"/>
              </a:lnSpc>
            </a:pPr>
            <a:endParaRPr lang="en-IN" sz="3200" b="1" dirty="0"/>
          </a:p>
          <a:p>
            <a:pPr marL="457200" indent="-457200" algn="just">
              <a:lnSpc>
                <a:spcPct val="150000"/>
              </a:lnSpc>
              <a:buFont typeface="Wingdings" panose="05000000000000000000" pitchFamily="2" charset="2"/>
              <a:buChar char="Ø"/>
            </a:pPr>
            <a:r>
              <a:rPr lang="en-US" sz="3200" b="1" dirty="0"/>
              <a:t>Quantization &amp; Inverted Indexing:</a:t>
            </a:r>
            <a:endParaRPr lang="en-IN" sz="3200" b="1" dirty="0"/>
          </a:p>
          <a:p>
            <a:pPr marL="914400" lvl="1" indent="-457200" algn="just">
              <a:lnSpc>
                <a:spcPct val="150000"/>
              </a:lnSpc>
              <a:buFont typeface="Arial" panose="020B0604020202020204" pitchFamily="34" charset="0"/>
              <a:buChar char="•"/>
            </a:pPr>
            <a:r>
              <a:rPr lang="en-US" sz="3200" dirty="0"/>
              <a:t>Embedding vectors are quantized to prototype vectors, reducing storage and improving retrieval speed.</a:t>
            </a:r>
          </a:p>
          <a:p>
            <a:pPr marL="914400" lvl="1" indent="-457200" algn="just">
              <a:lnSpc>
                <a:spcPct val="150000"/>
              </a:lnSpc>
              <a:buFont typeface="Arial" panose="020B0604020202020204" pitchFamily="34" charset="0"/>
              <a:buChar char="•"/>
            </a:pPr>
            <a:r>
              <a:rPr lang="en-US" sz="3200" dirty="0"/>
              <a:t>The system creates an inverted index, mapping each prototype vector to its corresponding questions and chunks.</a:t>
            </a:r>
          </a:p>
        </p:txBody>
      </p:sp>
    </p:spTree>
    <p:extLst>
      <p:ext uri="{BB962C8B-B14F-4D97-AF65-F5344CB8AC3E}">
        <p14:creationId xmlns:p14="http://schemas.microsoft.com/office/powerpoint/2010/main" val="4026849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9E94-D88D-3EA2-1C4D-50085528C87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A5472D2-A471-6120-07B1-C514DD6D6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38" y="1238676"/>
            <a:ext cx="14113568" cy="8400077"/>
          </a:xfrm>
          <a:prstGeom prst="rect">
            <a:avLst/>
          </a:prstGeom>
        </p:spPr>
      </p:pic>
      <p:sp>
        <p:nvSpPr>
          <p:cNvPr id="2" name="Freeform 2">
            <a:extLst>
              <a:ext uri="{FF2B5EF4-FFF2-40B4-BE49-F238E27FC236}">
                <a16:creationId xmlns:a16="http://schemas.microsoft.com/office/drawing/2014/main" id="{ED623C46-973B-2B44-CFDC-8C254BFE99EA}"/>
              </a:ext>
            </a:extLst>
          </p:cNvPr>
          <p:cNvSpPr/>
          <p:nvPr/>
        </p:nvSpPr>
        <p:spPr>
          <a:xfrm flipH="1" flipV="1">
            <a:off x="12410673" y="295215"/>
            <a:ext cx="9033856" cy="10287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C47A553C-46F9-4A2E-D025-9016B2D82533}"/>
              </a:ext>
            </a:extLst>
          </p:cNvPr>
          <p:cNvSpPr txBox="1"/>
          <p:nvPr/>
        </p:nvSpPr>
        <p:spPr>
          <a:xfrm>
            <a:off x="3311352" y="417972"/>
            <a:ext cx="16466233" cy="697948"/>
          </a:xfrm>
          <a:prstGeom prst="rect">
            <a:avLst/>
          </a:prstGeom>
        </p:spPr>
        <p:txBody>
          <a:bodyPr lIns="0" tIns="0" rIns="0" bIns="0" rtlCol="0" anchor="t">
            <a:spAutoFit/>
          </a:bodyPr>
          <a:lstStyle/>
          <a:p>
            <a:pPr algn="ctr">
              <a:lnSpc>
                <a:spcPts val="5016"/>
              </a:lnSpc>
            </a:pPr>
            <a:r>
              <a:rPr lang="en-US" sz="5400" b="1" spc="120" dirty="0">
                <a:solidFill>
                  <a:srgbClr val="393A38"/>
                </a:solidFill>
                <a:latin typeface="Poppins Bold"/>
                <a:ea typeface="Poppins Bold"/>
                <a:cs typeface="Poppins Bold"/>
                <a:sym typeface="Poppins Bold"/>
              </a:rPr>
              <a:t>Phase-II Architecture Diagram ...</a:t>
            </a:r>
          </a:p>
        </p:txBody>
      </p:sp>
      <p:sp>
        <p:nvSpPr>
          <p:cNvPr id="4" name="Freeform 4">
            <a:extLst>
              <a:ext uri="{FF2B5EF4-FFF2-40B4-BE49-F238E27FC236}">
                <a16:creationId xmlns:a16="http://schemas.microsoft.com/office/drawing/2014/main" id="{48A2ABE5-A5A2-894D-6311-787691802AA3}"/>
              </a:ext>
            </a:extLst>
          </p:cNvPr>
          <p:cNvSpPr/>
          <p:nvPr/>
        </p:nvSpPr>
        <p:spPr>
          <a:xfrm>
            <a:off x="-4201136" y="-408759"/>
            <a:ext cx="9254144" cy="10537845"/>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61983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95AF-E3F0-DFED-A9CC-37A443EC1DBC}"/>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C04DEAB2-5CB4-0C8B-B4C8-806102351AA5}"/>
              </a:ext>
            </a:extLst>
          </p:cNvPr>
          <p:cNvSpPr/>
          <p:nvPr/>
        </p:nvSpPr>
        <p:spPr>
          <a:xfrm>
            <a:off x="6123354" y="548183"/>
            <a:ext cx="6316816" cy="1267538"/>
          </a:xfrm>
          <a:prstGeom prst="ellipse">
            <a:avLst/>
          </a:prstGeom>
          <a:solidFill>
            <a:schemeClr val="accent6">
              <a:lumMod val="60000"/>
              <a:lumOff val="4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Freeform 2">
            <a:extLst>
              <a:ext uri="{FF2B5EF4-FFF2-40B4-BE49-F238E27FC236}">
                <a16:creationId xmlns:a16="http://schemas.microsoft.com/office/drawing/2014/main" id="{481D5EA2-E8FF-B2E1-ED0A-F94D987BE77F}"/>
              </a:ext>
            </a:extLst>
          </p:cNvPr>
          <p:cNvSpPr/>
          <p:nvPr/>
        </p:nvSpPr>
        <p:spPr>
          <a:xfrm flipH="1" flipV="1">
            <a:off x="12410673" y="295215"/>
            <a:ext cx="9033856" cy="10287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5A2F172D-0065-B6F9-7C1F-6E996C50DE6A}"/>
              </a:ext>
            </a:extLst>
          </p:cNvPr>
          <p:cNvSpPr/>
          <p:nvPr/>
        </p:nvSpPr>
        <p:spPr>
          <a:xfrm>
            <a:off x="-4201136" y="-408759"/>
            <a:ext cx="9254144" cy="10537845"/>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29636FB8-02C3-788F-8165-1C83B03265FA}"/>
              </a:ext>
            </a:extLst>
          </p:cNvPr>
          <p:cNvSpPr txBox="1"/>
          <p:nvPr/>
        </p:nvSpPr>
        <p:spPr>
          <a:xfrm>
            <a:off x="2519264" y="1444899"/>
            <a:ext cx="14977664" cy="788978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3100" b="1" dirty="0"/>
              <a:t>Query Processing:</a:t>
            </a:r>
            <a:endParaRPr lang="en-IN" sz="3100" dirty="0"/>
          </a:p>
          <a:p>
            <a:pPr marL="914400" lvl="1" indent="-457200" algn="just">
              <a:lnSpc>
                <a:spcPct val="150000"/>
              </a:lnSpc>
              <a:buFont typeface="Arial" panose="020B0604020202020204" pitchFamily="34" charset="0"/>
              <a:buChar char="•"/>
            </a:pPr>
            <a:r>
              <a:rPr lang="en-US" sz="3100" dirty="0"/>
              <a:t>The user submits a question.</a:t>
            </a:r>
          </a:p>
          <a:p>
            <a:pPr marL="914400" lvl="1" indent="-457200" algn="just">
              <a:lnSpc>
                <a:spcPct val="150000"/>
              </a:lnSpc>
              <a:buFont typeface="Arial" panose="020B0604020202020204" pitchFamily="34" charset="0"/>
              <a:buChar char="•"/>
            </a:pPr>
            <a:r>
              <a:rPr lang="en-US" sz="3100" dirty="0"/>
              <a:t>It is embedded and quantized using the same vectorization method as the stored data.</a:t>
            </a:r>
            <a:endParaRPr lang="en-IN" sz="3100" b="1" dirty="0"/>
          </a:p>
          <a:p>
            <a:pPr marL="457200" indent="-457200" algn="just">
              <a:lnSpc>
                <a:spcPct val="150000"/>
              </a:lnSpc>
              <a:buFont typeface="Wingdings" panose="05000000000000000000" pitchFamily="2" charset="2"/>
              <a:buChar char="Ø"/>
            </a:pPr>
            <a:r>
              <a:rPr lang="en-US" sz="3100" b="1" dirty="0"/>
              <a:t>Question Matching &amp; Retrieval:</a:t>
            </a:r>
            <a:endParaRPr lang="en-IN" sz="3100" b="1" dirty="0"/>
          </a:p>
          <a:p>
            <a:pPr marL="914400" lvl="1" indent="-457200" algn="just">
              <a:lnSpc>
                <a:spcPct val="150000"/>
              </a:lnSpc>
              <a:buFont typeface="Arial" panose="020B0604020202020204" pitchFamily="34" charset="0"/>
              <a:buChar char="•"/>
            </a:pPr>
            <a:r>
              <a:rPr lang="en-US" sz="3100" dirty="0"/>
              <a:t>The system finds the top k matching questions in the inverted index.</a:t>
            </a:r>
          </a:p>
          <a:p>
            <a:pPr marL="914400" lvl="1" indent="-457200" algn="just">
              <a:lnSpc>
                <a:spcPct val="150000"/>
              </a:lnSpc>
              <a:buFont typeface="Arial" panose="020B0604020202020204" pitchFamily="34" charset="0"/>
              <a:buChar char="•"/>
            </a:pPr>
            <a:r>
              <a:rPr lang="en-US" sz="3100" dirty="0"/>
              <a:t>Corresponding document chunks are retrieved.</a:t>
            </a:r>
          </a:p>
          <a:p>
            <a:pPr marL="457200" indent="-457200" algn="just">
              <a:lnSpc>
                <a:spcPct val="150000"/>
              </a:lnSpc>
              <a:buFont typeface="Wingdings" panose="05000000000000000000" pitchFamily="2" charset="2"/>
              <a:buChar char="Ø"/>
            </a:pPr>
            <a:r>
              <a:rPr lang="en-US" sz="3100" b="1" dirty="0"/>
              <a:t>Answer Generation with Llama3-8B-instruct::</a:t>
            </a:r>
          </a:p>
          <a:p>
            <a:pPr marL="914400" lvl="1" indent="-457200" algn="just">
              <a:lnSpc>
                <a:spcPct val="150000"/>
              </a:lnSpc>
              <a:buFont typeface="Arial" panose="020B0604020202020204" pitchFamily="34" charset="0"/>
              <a:buChar char="•"/>
            </a:pPr>
            <a:r>
              <a:rPr lang="en-US" sz="3100" dirty="0"/>
              <a:t>Retrieved chunks are fed into Meta-LLaMA3-8B-instruct.</a:t>
            </a:r>
          </a:p>
          <a:p>
            <a:pPr marL="914400" lvl="1" indent="-457200" algn="just">
              <a:lnSpc>
                <a:spcPct val="150000"/>
              </a:lnSpc>
              <a:buFont typeface="Arial" panose="020B0604020202020204" pitchFamily="34" charset="0"/>
              <a:buChar char="•"/>
            </a:pPr>
            <a:r>
              <a:rPr lang="en-US" sz="3100" dirty="0"/>
              <a:t>The model generates a contextually accurate response using a custom </a:t>
            </a:r>
          </a:p>
          <a:p>
            <a:pPr lvl="1" algn="just">
              <a:lnSpc>
                <a:spcPct val="150000"/>
              </a:lnSpc>
            </a:pPr>
            <a:r>
              <a:rPr lang="en-US" sz="3100" dirty="0"/>
              <a:t>     prompt.</a:t>
            </a:r>
          </a:p>
          <a:p>
            <a:pPr marL="914400" lvl="1" indent="-457200" algn="just">
              <a:lnSpc>
                <a:spcPct val="150000"/>
              </a:lnSpc>
              <a:buFont typeface="Arial" panose="020B0604020202020204" pitchFamily="34" charset="0"/>
              <a:buChar char="•"/>
            </a:pPr>
            <a:r>
              <a:rPr lang="en-US" sz="3100" dirty="0"/>
              <a:t>The user receives a well-structured, contextually relevant answer</a:t>
            </a:r>
          </a:p>
        </p:txBody>
      </p:sp>
      <p:sp>
        <p:nvSpPr>
          <p:cNvPr id="7" name="TextBox 3">
            <a:extLst>
              <a:ext uri="{FF2B5EF4-FFF2-40B4-BE49-F238E27FC236}">
                <a16:creationId xmlns:a16="http://schemas.microsoft.com/office/drawing/2014/main" id="{A5E79B1F-1E70-5802-8519-B0A343C0D14A}"/>
              </a:ext>
            </a:extLst>
          </p:cNvPr>
          <p:cNvSpPr txBox="1"/>
          <p:nvPr/>
        </p:nvSpPr>
        <p:spPr>
          <a:xfrm>
            <a:off x="6767736" y="755203"/>
            <a:ext cx="16466233" cy="668901"/>
          </a:xfrm>
          <a:prstGeom prst="rect">
            <a:avLst/>
          </a:prstGeom>
        </p:spPr>
        <p:txBody>
          <a:bodyPr lIns="0" tIns="0" rIns="0" bIns="0" rtlCol="0" anchor="t">
            <a:spAutoFit/>
          </a:bodyPr>
          <a:lstStyle/>
          <a:p>
            <a:pPr algn="just">
              <a:lnSpc>
                <a:spcPct val="150000"/>
              </a:lnSpc>
            </a:pPr>
            <a:r>
              <a:rPr lang="en-US" sz="3200" i="1" dirty="0">
                <a:solidFill>
                  <a:srgbClr val="393A38"/>
                </a:solidFill>
                <a:effectLst>
                  <a:outerShdw blurRad="38100" dist="38100" dir="2700000" algn="tl">
                    <a:srgbClr val="000000">
                      <a:alpha val="43137"/>
                    </a:srgbClr>
                  </a:outerShdw>
                </a:effectLst>
                <a:latin typeface="Poppins"/>
                <a:cs typeface="Poppins"/>
                <a:sym typeface="Poppins Bold"/>
              </a:rPr>
              <a:t>Phase – III of Methodology </a:t>
            </a:r>
          </a:p>
        </p:txBody>
      </p:sp>
    </p:spTree>
    <p:extLst>
      <p:ext uri="{BB962C8B-B14F-4D97-AF65-F5344CB8AC3E}">
        <p14:creationId xmlns:p14="http://schemas.microsoft.com/office/powerpoint/2010/main" val="3761876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71FF8-FE57-735E-6504-098A7820D17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7C0D2D0-47A0-D003-BB67-7C456C489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216" y="1203728"/>
            <a:ext cx="12908176" cy="7905671"/>
          </a:xfrm>
          <a:prstGeom prst="rect">
            <a:avLst/>
          </a:prstGeom>
        </p:spPr>
      </p:pic>
      <p:sp>
        <p:nvSpPr>
          <p:cNvPr id="2" name="Freeform 2">
            <a:extLst>
              <a:ext uri="{FF2B5EF4-FFF2-40B4-BE49-F238E27FC236}">
                <a16:creationId xmlns:a16="http://schemas.microsoft.com/office/drawing/2014/main" id="{8DC90659-8C0B-7621-38B3-43F6BD6956C7}"/>
              </a:ext>
            </a:extLst>
          </p:cNvPr>
          <p:cNvSpPr/>
          <p:nvPr/>
        </p:nvSpPr>
        <p:spPr>
          <a:xfrm flipH="1" flipV="1">
            <a:off x="12410673" y="295215"/>
            <a:ext cx="9033856" cy="10287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94FDF7C4-6C0B-F05A-29D3-9584B66E3289}"/>
              </a:ext>
            </a:extLst>
          </p:cNvPr>
          <p:cNvSpPr txBox="1"/>
          <p:nvPr/>
        </p:nvSpPr>
        <p:spPr>
          <a:xfrm>
            <a:off x="3108243" y="623536"/>
            <a:ext cx="16466233" cy="697948"/>
          </a:xfrm>
          <a:prstGeom prst="rect">
            <a:avLst/>
          </a:prstGeom>
        </p:spPr>
        <p:txBody>
          <a:bodyPr lIns="0" tIns="0" rIns="0" bIns="0" rtlCol="0" anchor="t">
            <a:spAutoFit/>
          </a:bodyPr>
          <a:lstStyle/>
          <a:p>
            <a:pPr algn="ctr">
              <a:lnSpc>
                <a:spcPts val="5016"/>
              </a:lnSpc>
            </a:pPr>
            <a:r>
              <a:rPr lang="en-US" sz="5400" b="1" spc="120" dirty="0">
                <a:solidFill>
                  <a:srgbClr val="393A38"/>
                </a:solidFill>
                <a:latin typeface="Poppins Bold"/>
                <a:ea typeface="Poppins Bold"/>
                <a:cs typeface="Poppins Bold"/>
                <a:sym typeface="Poppins Bold"/>
              </a:rPr>
              <a:t>Phase-III Architecture Diagram...</a:t>
            </a:r>
          </a:p>
        </p:txBody>
      </p:sp>
      <p:sp>
        <p:nvSpPr>
          <p:cNvPr id="4" name="Freeform 4">
            <a:extLst>
              <a:ext uri="{FF2B5EF4-FFF2-40B4-BE49-F238E27FC236}">
                <a16:creationId xmlns:a16="http://schemas.microsoft.com/office/drawing/2014/main" id="{E85997D9-6F71-C818-CDE2-C92E4589435A}"/>
              </a:ext>
            </a:extLst>
          </p:cNvPr>
          <p:cNvSpPr/>
          <p:nvPr/>
        </p:nvSpPr>
        <p:spPr>
          <a:xfrm>
            <a:off x="-4201136" y="-408759"/>
            <a:ext cx="9254144" cy="10537845"/>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7">
            <a:extLst>
              <a:ext uri="{FF2B5EF4-FFF2-40B4-BE49-F238E27FC236}">
                <a16:creationId xmlns:a16="http://schemas.microsoft.com/office/drawing/2014/main" id="{2C7B42B3-BE30-CE6C-3D9B-4D92DB3DEE56}"/>
              </a:ext>
            </a:extLst>
          </p:cNvPr>
          <p:cNvSpPr txBox="1"/>
          <p:nvPr/>
        </p:nvSpPr>
        <p:spPr>
          <a:xfrm>
            <a:off x="2735288" y="9104816"/>
            <a:ext cx="9531369" cy="584775"/>
          </a:xfrm>
          <a:prstGeom prst="rect">
            <a:avLst/>
          </a:prstGeom>
          <a:noFill/>
        </p:spPr>
        <p:txBody>
          <a:bodyPr wrap="square" rtlCol="0">
            <a:spAutoFit/>
          </a:bodyPr>
          <a:lstStyle/>
          <a:p>
            <a:r>
              <a:rPr lang="en-US" sz="3200" b="1" dirty="0"/>
              <a:t>Overall Retrieval and Generation Architecture for RAG.</a:t>
            </a:r>
            <a:endParaRPr lang="en-IN" sz="3200" b="1" dirty="0"/>
          </a:p>
        </p:txBody>
      </p:sp>
    </p:spTree>
    <p:extLst>
      <p:ext uri="{BB962C8B-B14F-4D97-AF65-F5344CB8AC3E}">
        <p14:creationId xmlns:p14="http://schemas.microsoft.com/office/powerpoint/2010/main" val="1486782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0" y="6621409"/>
            <a:ext cx="3665591" cy="3665591"/>
          </a:xfrm>
          <a:custGeom>
            <a:avLst/>
            <a:gdLst/>
            <a:ahLst/>
            <a:cxnLst/>
            <a:rect l="l" t="t" r="r" b="b"/>
            <a:pathLst>
              <a:path w="3665591" h="3665591">
                <a:moveTo>
                  <a:pt x="0" y="0"/>
                </a:moveTo>
                <a:lnTo>
                  <a:pt x="3665591" y="0"/>
                </a:lnTo>
                <a:lnTo>
                  <a:pt x="3665591" y="3665591"/>
                </a:lnTo>
                <a:lnTo>
                  <a:pt x="0" y="3665591"/>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3320464" y="0"/>
            <a:ext cx="4967536" cy="5287516"/>
          </a:xfrm>
          <a:custGeom>
            <a:avLst/>
            <a:gdLst/>
            <a:ahLst/>
            <a:cxnLst/>
            <a:rect l="l" t="t" r="r" b="b"/>
            <a:pathLst>
              <a:path w="5302850" h="5302850">
                <a:moveTo>
                  <a:pt x="5302850" y="0"/>
                </a:moveTo>
                <a:lnTo>
                  <a:pt x="0" y="0"/>
                </a:lnTo>
                <a:lnTo>
                  <a:pt x="0" y="5302850"/>
                </a:lnTo>
                <a:lnTo>
                  <a:pt x="5302850" y="5302850"/>
                </a:lnTo>
                <a:lnTo>
                  <a:pt x="530285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94070" y="462980"/>
            <a:ext cx="11561972" cy="1077218"/>
          </a:xfrm>
          <a:prstGeom prst="rect">
            <a:avLst/>
          </a:prstGeom>
        </p:spPr>
        <p:txBody>
          <a:bodyPr lIns="0" tIns="0" rIns="0" bIns="0" rtlCol="0" anchor="t">
            <a:spAutoFit/>
          </a:bodyPr>
          <a:lstStyle/>
          <a:p>
            <a:pPr algn="ctr">
              <a:lnSpc>
                <a:spcPts val="8396"/>
              </a:lnSpc>
            </a:pPr>
            <a:r>
              <a:rPr lang="en-US" sz="7200" b="1" spc="202" dirty="0">
                <a:solidFill>
                  <a:srgbClr val="393A38"/>
                </a:solidFill>
                <a:latin typeface="Poppins Bold"/>
                <a:ea typeface="Poppins Bold"/>
                <a:cs typeface="Poppins Bold"/>
                <a:sym typeface="Poppins Bold"/>
              </a:rPr>
              <a:t>Wind up…</a:t>
            </a:r>
          </a:p>
        </p:txBody>
      </p:sp>
      <p:sp>
        <p:nvSpPr>
          <p:cNvPr id="5" name="TextBox 5"/>
          <p:cNvSpPr txBox="1"/>
          <p:nvPr/>
        </p:nvSpPr>
        <p:spPr>
          <a:xfrm>
            <a:off x="1468251" y="1753961"/>
            <a:ext cx="14213609" cy="7097777"/>
          </a:xfrm>
          <a:prstGeom prst="rect">
            <a:avLst/>
          </a:prstGeom>
        </p:spPr>
        <p:txBody>
          <a:bodyPr wrap="square" lIns="0" tIns="0" rIns="0" bIns="0" rtlCol="0" anchor="t">
            <a:spAutoFit/>
          </a:bodyPr>
          <a:lstStyle/>
          <a:p>
            <a:pPr marL="670271" lvl="1" indent="-335135" algn="just">
              <a:lnSpc>
                <a:spcPct val="150000"/>
              </a:lnSpc>
              <a:buFont typeface="Arial"/>
              <a:buChar char="•"/>
            </a:pPr>
            <a:r>
              <a:rPr lang="en-US" sz="3104" dirty="0">
                <a:solidFill>
                  <a:srgbClr val="393A38"/>
                </a:solidFill>
                <a:latin typeface="Poppins"/>
                <a:ea typeface="Poppins"/>
                <a:cs typeface="Poppins"/>
                <a:sym typeface="Poppins"/>
              </a:rPr>
              <a:t> The </a:t>
            </a:r>
            <a:r>
              <a:rPr lang="en-US" sz="3104" dirty="0" err="1">
                <a:solidFill>
                  <a:srgbClr val="393A38"/>
                </a:solidFill>
                <a:latin typeface="Poppins"/>
                <a:ea typeface="Poppins"/>
                <a:cs typeface="Poppins"/>
                <a:sym typeface="Poppins"/>
              </a:rPr>
              <a:t>QuIM</a:t>
            </a:r>
            <a:r>
              <a:rPr lang="en-US" sz="3104" dirty="0">
                <a:solidFill>
                  <a:srgbClr val="393A38"/>
                </a:solidFill>
                <a:latin typeface="Poppins"/>
                <a:ea typeface="Poppins"/>
                <a:cs typeface="Poppins"/>
                <a:sym typeface="Poppins"/>
              </a:rPr>
              <a:t>-RAG system improves how answers are found by matching user questions with related questions in the database, leading to more precise and relevant responses.</a:t>
            </a:r>
          </a:p>
          <a:p>
            <a:pPr marL="670271" lvl="1" indent="-335135" algn="just">
              <a:lnSpc>
                <a:spcPct val="150000"/>
              </a:lnSpc>
              <a:buFont typeface="Arial"/>
              <a:buChar char="•"/>
            </a:pPr>
            <a:r>
              <a:rPr lang="en-US" sz="3104" dirty="0">
                <a:solidFill>
                  <a:srgbClr val="393A38"/>
                </a:solidFill>
                <a:latin typeface="Poppins"/>
                <a:ea typeface="Poppins"/>
                <a:cs typeface="Poppins"/>
                <a:sym typeface="Poppins"/>
              </a:rPr>
              <a:t>A carefully created dataset, gathered from reliable sources and reviewed manually, ensures accurate information while reducing errors and misinformation.</a:t>
            </a:r>
          </a:p>
          <a:p>
            <a:pPr marL="670271" lvl="1" indent="-335135" algn="just">
              <a:lnSpc>
                <a:spcPct val="150000"/>
              </a:lnSpc>
              <a:buFont typeface="Arial"/>
              <a:buChar char="•"/>
            </a:pPr>
            <a:r>
              <a:rPr lang="en-US" sz="3104" dirty="0">
                <a:solidFill>
                  <a:srgbClr val="393A38"/>
                </a:solidFill>
                <a:latin typeface="Poppins"/>
                <a:ea typeface="Poppins"/>
                <a:cs typeface="Poppins"/>
                <a:sym typeface="Poppins"/>
              </a:rPr>
              <a:t>The system performs better than traditional methods in key areas like answer accuracy and relevance, as shown by evaluation tests.</a:t>
            </a:r>
          </a:p>
          <a:p>
            <a:pPr marL="670271" lvl="1" indent="-335135" algn="just">
              <a:lnSpc>
                <a:spcPct val="150000"/>
              </a:lnSpc>
              <a:buFont typeface="Arial"/>
              <a:buChar char="•"/>
            </a:pPr>
            <a:r>
              <a:rPr lang="en-US" sz="3104" dirty="0">
                <a:solidFill>
                  <a:srgbClr val="393A38"/>
                </a:solidFill>
                <a:latin typeface="Poppins"/>
                <a:ea typeface="Poppins"/>
                <a:cs typeface="Poppins"/>
                <a:sym typeface="Poppins"/>
              </a:rPr>
              <a:t>Regular updates to the data and user feedback will help make the system even more reliable and useful over time.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4989" y="1318724"/>
            <a:ext cx="11697567" cy="7649553"/>
          </a:xfrm>
          <a:custGeom>
            <a:avLst/>
            <a:gdLst/>
            <a:ahLst/>
            <a:cxnLst/>
            <a:rect l="l" t="t" r="r" b="b"/>
            <a:pathLst>
              <a:path w="11697567" h="7649553">
                <a:moveTo>
                  <a:pt x="0" y="0"/>
                </a:moveTo>
                <a:lnTo>
                  <a:pt x="11697567" y="0"/>
                </a:lnTo>
                <a:lnTo>
                  <a:pt x="11697567" y="7649552"/>
                </a:lnTo>
                <a:lnTo>
                  <a:pt x="0" y="7649552"/>
                </a:lnTo>
                <a:lnTo>
                  <a:pt x="0" y="0"/>
                </a:lnTo>
                <a:close/>
              </a:path>
            </a:pathLst>
          </a:custGeom>
          <a:blipFill>
            <a:blip r:embed="rId2"/>
            <a:stretch>
              <a:fillRect t="-26459" b="-26459"/>
            </a:stretch>
          </a:blipFill>
        </p:spPr>
      </p:sp>
      <p:sp>
        <p:nvSpPr>
          <p:cNvPr id="3" name="Freeform 3"/>
          <p:cNvSpPr/>
          <p:nvPr/>
        </p:nvSpPr>
        <p:spPr>
          <a:xfrm>
            <a:off x="-635802" y="2057400"/>
            <a:ext cx="8386854" cy="8229600"/>
          </a:xfrm>
          <a:custGeom>
            <a:avLst/>
            <a:gdLst/>
            <a:ahLst/>
            <a:cxnLst/>
            <a:rect l="l" t="t" r="r" b="b"/>
            <a:pathLst>
              <a:path w="8386854" h="8229600">
                <a:moveTo>
                  <a:pt x="0" y="0"/>
                </a:moveTo>
                <a:lnTo>
                  <a:pt x="8386853" y="0"/>
                </a:lnTo>
                <a:lnTo>
                  <a:pt x="8386853" y="8229600"/>
                </a:lnTo>
                <a:lnTo>
                  <a:pt x="0" y="8229600"/>
                </a:lnTo>
                <a:lnTo>
                  <a:pt x="0" y="0"/>
                </a:lnTo>
                <a:close/>
              </a:path>
            </a:pathLst>
          </a:custGeom>
          <a:blipFill>
            <a:blip r:embed="rId3"/>
            <a:stretch>
              <a:fillRect/>
            </a:stretch>
          </a:blipFill>
        </p:spPr>
      </p:sp>
      <p:sp>
        <p:nvSpPr>
          <p:cNvPr id="4" name="Freeform 4"/>
          <p:cNvSpPr/>
          <p:nvPr/>
        </p:nvSpPr>
        <p:spPr>
          <a:xfrm rot="-10800000">
            <a:off x="10224333" y="-41076"/>
            <a:ext cx="8386854" cy="8229600"/>
          </a:xfrm>
          <a:custGeom>
            <a:avLst/>
            <a:gdLst/>
            <a:ahLst/>
            <a:cxnLst/>
            <a:rect l="l" t="t" r="r" b="b"/>
            <a:pathLst>
              <a:path w="8386854" h="8229600">
                <a:moveTo>
                  <a:pt x="0" y="0"/>
                </a:moveTo>
                <a:lnTo>
                  <a:pt x="8386853" y="0"/>
                </a:lnTo>
                <a:lnTo>
                  <a:pt x="8386853" y="8229600"/>
                </a:lnTo>
                <a:lnTo>
                  <a:pt x="0" y="8229600"/>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1193778" y="-388447"/>
            <a:ext cx="6236108" cy="6236108"/>
          </a:xfrm>
          <a:custGeom>
            <a:avLst/>
            <a:gdLst/>
            <a:ahLst/>
            <a:cxnLst/>
            <a:rect l="l" t="t" r="r" b="b"/>
            <a:pathLst>
              <a:path w="6236108" h="6236108">
                <a:moveTo>
                  <a:pt x="0" y="0"/>
                </a:moveTo>
                <a:lnTo>
                  <a:pt x="6236108" y="0"/>
                </a:lnTo>
                <a:lnTo>
                  <a:pt x="6236108" y="6236108"/>
                </a:lnTo>
                <a:lnTo>
                  <a:pt x="0" y="62361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2391700" y="3432007"/>
            <a:ext cx="7101826" cy="7101826"/>
          </a:xfrm>
          <a:custGeom>
            <a:avLst/>
            <a:gdLst/>
            <a:ahLst/>
            <a:cxnLst/>
            <a:rect l="l" t="t" r="r" b="b"/>
            <a:pathLst>
              <a:path w="7101826" h="7101826">
                <a:moveTo>
                  <a:pt x="7101826" y="7101826"/>
                </a:moveTo>
                <a:lnTo>
                  <a:pt x="0" y="7101826"/>
                </a:lnTo>
                <a:lnTo>
                  <a:pt x="0" y="0"/>
                </a:lnTo>
                <a:lnTo>
                  <a:pt x="7101826" y="0"/>
                </a:lnTo>
                <a:lnTo>
                  <a:pt x="7101826" y="710182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537414" y="2285426"/>
            <a:ext cx="5562592" cy="6698645"/>
          </a:xfrm>
          <a:custGeom>
            <a:avLst/>
            <a:gdLst/>
            <a:ahLst/>
            <a:cxnLst/>
            <a:rect l="l" t="t" r="r" b="b"/>
            <a:pathLst>
              <a:path w="5562592" h="6698645">
                <a:moveTo>
                  <a:pt x="0" y="0"/>
                </a:moveTo>
                <a:lnTo>
                  <a:pt x="5562592" y="0"/>
                </a:lnTo>
                <a:lnTo>
                  <a:pt x="5562592" y="6698645"/>
                </a:lnTo>
                <a:lnTo>
                  <a:pt x="0" y="6698645"/>
                </a:lnTo>
                <a:lnTo>
                  <a:pt x="0" y="0"/>
                </a:lnTo>
                <a:close/>
              </a:path>
            </a:pathLst>
          </a:custGeom>
          <a:blipFill>
            <a:blip r:embed="rId4"/>
            <a:stretch>
              <a:fillRect l="-10410" t="-330" r="-10410"/>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p>
      <p:sp>
        <p:nvSpPr>
          <p:cNvPr id="5" name="TextBox 5"/>
          <p:cNvSpPr txBox="1"/>
          <p:nvPr/>
        </p:nvSpPr>
        <p:spPr>
          <a:xfrm>
            <a:off x="9720064" y="462980"/>
            <a:ext cx="7547087" cy="1291768"/>
          </a:xfrm>
          <a:prstGeom prst="rect">
            <a:avLst/>
          </a:prstGeom>
        </p:spPr>
        <p:txBody>
          <a:bodyPr lIns="0" tIns="0" rIns="0" bIns="0" rtlCol="0" anchor="t">
            <a:spAutoFit/>
          </a:bodyPr>
          <a:lstStyle/>
          <a:p>
            <a:pPr algn="l">
              <a:lnSpc>
                <a:spcPts val="8934"/>
              </a:lnSpc>
            </a:pPr>
            <a:r>
              <a:rPr lang="en-US" sz="9306" b="1" spc="186" dirty="0">
                <a:solidFill>
                  <a:srgbClr val="393A38"/>
                </a:solidFill>
                <a:latin typeface="Poppins Bold"/>
                <a:ea typeface="Poppins Bold"/>
                <a:cs typeface="Poppins Bold"/>
                <a:sym typeface="Poppins Bold"/>
              </a:rPr>
              <a:t>AGENDA...</a:t>
            </a:r>
          </a:p>
        </p:txBody>
      </p:sp>
      <p:sp>
        <p:nvSpPr>
          <p:cNvPr id="11" name="TextBox 10">
            <a:extLst>
              <a:ext uri="{FF2B5EF4-FFF2-40B4-BE49-F238E27FC236}">
                <a16:creationId xmlns:a16="http://schemas.microsoft.com/office/drawing/2014/main" id="{8430CF16-9C48-EE71-1734-9FB1998B71BF}"/>
              </a:ext>
            </a:extLst>
          </p:cNvPr>
          <p:cNvSpPr txBox="1"/>
          <p:nvPr/>
        </p:nvSpPr>
        <p:spPr>
          <a:xfrm>
            <a:off x="8783750" y="2119164"/>
            <a:ext cx="6390562" cy="6654450"/>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en-US" sz="3600" dirty="0"/>
              <a:t>Abstract </a:t>
            </a:r>
          </a:p>
          <a:p>
            <a:pPr marL="571500" indent="-571500">
              <a:lnSpc>
                <a:spcPct val="150000"/>
              </a:lnSpc>
              <a:buFont typeface="Wingdings" panose="05000000000000000000" pitchFamily="2" charset="2"/>
              <a:buChar char="Ø"/>
            </a:pPr>
            <a:r>
              <a:rPr lang="en-US" sz="3600" dirty="0"/>
              <a:t>Existing Systems </a:t>
            </a:r>
          </a:p>
          <a:p>
            <a:pPr marL="571500" indent="-571500">
              <a:lnSpc>
                <a:spcPct val="150000"/>
              </a:lnSpc>
              <a:buFont typeface="Wingdings" panose="05000000000000000000" pitchFamily="2" charset="2"/>
              <a:buChar char="Ø"/>
            </a:pPr>
            <a:r>
              <a:rPr lang="en-US" sz="3600" dirty="0"/>
              <a:t>Drawbacks of Existing Systems </a:t>
            </a:r>
          </a:p>
          <a:p>
            <a:pPr marL="571500" indent="-571500">
              <a:lnSpc>
                <a:spcPct val="150000"/>
              </a:lnSpc>
              <a:buFont typeface="Wingdings" panose="05000000000000000000" pitchFamily="2" charset="2"/>
              <a:buChar char="Ø"/>
            </a:pPr>
            <a:r>
              <a:rPr lang="en-US" sz="3600" dirty="0"/>
              <a:t>Introduction </a:t>
            </a:r>
          </a:p>
          <a:p>
            <a:pPr marL="571500" indent="-571500">
              <a:lnSpc>
                <a:spcPct val="150000"/>
              </a:lnSpc>
              <a:buFont typeface="Wingdings" panose="05000000000000000000" pitchFamily="2" charset="2"/>
              <a:buChar char="Ø"/>
            </a:pPr>
            <a:r>
              <a:rPr lang="en-US" sz="3600" dirty="0"/>
              <a:t>Basic Concepts </a:t>
            </a:r>
          </a:p>
          <a:p>
            <a:pPr marL="571500" indent="-571500">
              <a:lnSpc>
                <a:spcPct val="150000"/>
              </a:lnSpc>
              <a:buFont typeface="Wingdings" panose="05000000000000000000" pitchFamily="2" charset="2"/>
              <a:buChar char="Ø"/>
            </a:pPr>
            <a:r>
              <a:rPr lang="en-US" sz="3600" dirty="0"/>
              <a:t>Literature Survey </a:t>
            </a:r>
          </a:p>
          <a:p>
            <a:pPr marL="571500" indent="-571500">
              <a:lnSpc>
                <a:spcPct val="150000"/>
              </a:lnSpc>
              <a:buFont typeface="Wingdings" panose="05000000000000000000" pitchFamily="2" charset="2"/>
              <a:buChar char="Ø"/>
            </a:pPr>
            <a:r>
              <a:rPr lang="en-US" sz="3600" dirty="0"/>
              <a:t>Architecture Diagrams </a:t>
            </a:r>
          </a:p>
          <a:p>
            <a:pPr marL="571500" indent="-571500">
              <a:lnSpc>
                <a:spcPct val="150000"/>
              </a:lnSpc>
              <a:buFont typeface="Wingdings" panose="05000000000000000000" pitchFamily="2" charset="2"/>
              <a:buChar char="Ø"/>
            </a:pPr>
            <a:r>
              <a:rPr lang="en-US" sz="3600" dirty="0"/>
              <a:t>Methodology </a:t>
            </a:r>
            <a:endParaRPr lang="en-IN"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0" y="0"/>
            <a:ext cx="6807142" cy="6807142"/>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195534" y="5143500"/>
            <a:ext cx="6064900" cy="6064900"/>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3275" y="8175950"/>
            <a:ext cx="2383951" cy="2354151"/>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p:cNvSpPr txBox="1"/>
          <p:nvPr/>
        </p:nvSpPr>
        <p:spPr>
          <a:xfrm>
            <a:off x="10388865" y="504206"/>
            <a:ext cx="7419663" cy="1306163"/>
          </a:xfrm>
          <a:prstGeom prst="rect">
            <a:avLst/>
          </a:prstGeom>
        </p:spPr>
        <p:txBody>
          <a:bodyPr lIns="0" tIns="0" rIns="0" bIns="0" rtlCol="0" anchor="t">
            <a:spAutoFit/>
          </a:bodyPr>
          <a:lstStyle/>
          <a:p>
            <a:pPr algn="ctr">
              <a:lnSpc>
                <a:spcPts val="8517"/>
              </a:lnSpc>
            </a:pPr>
            <a:r>
              <a:rPr lang="en-US" sz="10261" b="1" spc="205">
                <a:solidFill>
                  <a:srgbClr val="393A38"/>
                </a:solidFill>
                <a:latin typeface="Poppins Bold"/>
                <a:ea typeface="Poppins Bold"/>
                <a:cs typeface="Poppins Bold"/>
                <a:sym typeface="Poppins Bold"/>
              </a:rPr>
              <a:t>Abstract...</a:t>
            </a:r>
          </a:p>
        </p:txBody>
      </p:sp>
      <p:sp>
        <p:nvSpPr>
          <p:cNvPr id="9" name="TextBox 8">
            <a:extLst>
              <a:ext uri="{FF2B5EF4-FFF2-40B4-BE49-F238E27FC236}">
                <a16:creationId xmlns:a16="http://schemas.microsoft.com/office/drawing/2014/main" id="{6C04947D-CEC8-69F5-EE75-B7B7DD6ECD34}"/>
              </a:ext>
            </a:extLst>
          </p:cNvPr>
          <p:cNvSpPr txBox="1"/>
          <p:nvPr/>
        </p:nvSpPr>
        <p:spPr>
          <a:xfrm>
            <a:off x="2447256" y="1975148"/>
            <a:ext cx="14185576" cy="6945748"/>
          </a:xfrm>
          <a:prstGeom prst="rect">
            <a:avLst/>
          </a:prstGeom>
          <a:noFill/>
        </p:spPr>
        <p:txBody>
          <a:bodyPr wrap="square" rtlCol="0">
            <a:spAutoFit/>
          </a:bodyPr>
          <a:lstStyle/>
          <a:p>
            <a:pPr marL="571500" indent="-571500">
              <a:lnSpc>
                <a:spcPct val="150000"/>
              </a:lnSpc>
              <a:buFont typeface="Wingdings" panose="05000000000000000000" pitchFamily="2" charset="2"/>
              <a:buChar char="v"/>
            </a:pPr>
            <a:r>
              <a:rPr lang="en-US" sz="3000" dirty="0"/>
              <a:t>Large Language Models (LLMs) are powerful tools that analyze and generate human-like text but struggle with real-time updates.</a:t>
            </a:r>
          </a:p>
          <a:p>
            <a:pPr marL="571500" indent="-571500">
              <a:lnSpc>
                <a:spcPct val="150000"/>
              </a:lnSpc>
              <a:buFont typeface="Wingdings" panose="05000000000000000000" pitchFamily="2" charset="2"/>
              <a:buChar char="v"/>
            </a:pPr>
            <a:r>
              <a:rPr lang="en-US" sz="3000" dirty="0"/>
              <a:t>Retrieval-Augmented Generation (RAG) improves LLMs by integrating online resources for more accurate and context-aware answers.</a:t>
            </a:r>
          </a:p>
          <a:p>
            <a:pPr marL="571500" indent="-571500">
              <a:lnSpc>
                <a:spcPct val="150000"/>
              </a:lnSpc>
              <a:buFont typeface="Wingdings" panose="05000000000000000000" pitchFamily="2" charset="2"/>
              <a:buChar char="v"/>
            </a:pPr>
            <a:r>
              <a:rPr lang="en-US" sz="3000" dirty="0"/>
              <a:t>Traditional RAG models face challenges like handling large amounts of data, leading to information dilution and incorrect responses (hallucinations).</a:t>
            </a:r>
          </a:p>
          <a:p>
            <a:pPr marL="571500" indent="-571500">
              <a:lnSpc>
                <a:spcPct val="150000"/>
              </a:lnSpc>
              <a:buFont typeface="Wingdings" panose="05000000000000000000" pitchFamily="2" charset="2"/>
              <a:buChar char="v"/>
            </a:pPr>
            <a:r>
              <a:rPr lang="en-US" sz="3000" dirty="0"/>
              <a:t>Introduces </a:t>
            </a:r>
            <a:r>
              <a:rPr lang="en-US" sz="3000" dirty="0" err="1"/>
              <a:t>QuIM</a:t>
            </a:r>
            <a:r>
              <a:rPr lang="en-US" sz="3000" dirty="0"/>
              <a:t>-RAG (Question-to-question Inverted Index Matching), a new method that improves how AI retrieves relevant information.</a:t>
            </a:r>
          </a:p>
          <a:p>
            <a:pPr marL="571500" indent="-571500">
              <a:lnSpc>
                <a:spcPct val="150000"/>
              </a:lnSpc>
              <a:buFont typeface="Wingdings" panose="05000000000000000000" pitchFamily="2" charset="2"/>
              <a:buChar char="v"/>
            </a:pPr>
            <a:r>
              <a:rPr lang="en-US" sz="3000" dirty="0"/>
              <a:t>Instead of simply searching documents, </a:t>
            </a:r>
            <a:r>
              <a:rPr lang="en-US" sz="3000" dirty="0" err="1"/>
              <a:t>QuIM</a:t>
            </a:r>
            <a:r>
              <a:rPr lang="en-US" sz="3000" dirty="0"/>
              <a:t>-RAG generates possible questions from document chunks and matches them with user queries for better accuracy.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0" y="0"/>
            <a:ext cx="6807142" cy="6807142"/>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195534" y="5143500"/>
            <a:ext cx="6064900" cy="6064900"/>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220676" y="2253585"/>
            <a:ext cx="15005580" cy="6160917"/>
          </a:xfrm>
          <a:prstGeom prst="rect">
            <a:avLst/>
          </a:prstGeom>
        </p:spPr>
        <p:txBody>
          <a:bodyPr wrap="square" lIns="0" tIns="0" rIns="0" bIns="0" rtlCol="0" anchor="t">
            <a:spAutoFit/>
          </a:bodyPr>
          <a:lstStyle/>
          <a:p>
            <a:pPr marL="571500" indent="-571500">
              <a:lnSpc>
                <a:spcPct val="150000"/>
              </a:lnSpc>
              <a:buFont typeface="Wingdings" panose="05000000000000000000" pitchFamily="2" charset="2"/>
              <a:buChar char="v"/>
            </a:pPr>
            <a:r>
              <a:rPr lang="en-US" sz="3000" dirty="0"/>
              <a:t>The system is built on Meta-LLaMA3-8B-instruct, an open-source AI model, and is tested using a custom dataset of 500+ pages from a popular website.</a:t>
            </a:r>
          </a:p>
          <a:p>
            <a:pPr marL="571500" indent="-571500">
              <a:lnSpc>
                <a:spcPct val="150000"/>
              </a:lnSpc>
              <a:buFont typeface="Wingdings" panose="05000000000000000000" pitchFamily="2" charset="2"/>
              <a:buChar char="v"/>
            </a:pPr>
            <a:r>
              <a:rPr lang="en-US" sz="3000" dirty="0"/>
              <a:t>A manual QA evaluation was performed to ensure high accuracy and reliability of responses.</a:t>
            </a:r>
          </a:p>
          <a:p>
            <a:pPr marL="571500" indent="-571500">
              <a:lnSpc>
                <a:spcPct val="150000"/>
              </a:lnSpc>
              <a:buFont typeface="Wingdings" panose="05000000000000000000" pitchFamily="2" charset="2"/>
              <a:buChar char="v"/>
            </a:pPr>
            <a:r>
              <a:rPr lang="en-US" sz="3000" dirty="0"/>
              <a:t>The performance of </a:t>
            </a:r>
            <a:r>
              <a:rPr lang="en-US" sz="3000" dirty="0" err="1"/>
              <a:t>QuIM</a:t>
            </a:r>
            <a:r>
              <a:rPr lang="en-US" sz="3000" dirty="0"/>
              <a:t>-RAG was compared with traditional RAG models using BERT-Score and RAGAS, two advanced AI evaluation methods.</a:t>
            </a:r>
          </a:p>
          <a:p>
            <a:pPr marL="571500" indent="-571500">
              <a:lnSpc>
                <a:spcPct val="150000"/>
              </a:lnSpc>
              <a:buFont typeface="Wingdings" panose="05000000000000000000" pitchFamily="2" charset="2"/>
              <a:buChar char="v"/>
            </a:pPr>
            <a:r>
              <a:rPr lang="en-US" sz="3000" dirty="0"/>
              <a:t>Results show that </a:t>
            </a:r>
            <a:r>
              <a:rPr lang="en-US" sz="3000" dirty="0" err="1"/>
              <a:t>QuIM</a:t>
            </a:r>
            <a:r>
              <a:rPr lang="en-US" sz="3000" dirty="0"/>
              <a:t>-RAG outperforms traditional RAG systems by generating more precise and reliable answers.</a:t>
            </a:r>
          </a:p>
          <a:p>
            <a:pPr marL="571500" indent="-571500">
              <a:lnSpc>
                <a:spcPct val="150000"/>
              </a:lnSpc>
              <a:buFont typeface="Wingdings" panose="05000000000000000000" pitchFamily="2" charset="2"/>
              <a:buChar char="v"/>
            </a:pPr>
            <a:r>
              <a:rPr lang="en-US" sz="3000" dirty="0"/>
              <a:t>This research provides a better way to retrieve and generate answers, making AI-driven question-answering more effective.</a:t>
            </a:r>
            <a:endParaRPr lang="en-IN" sz="3000" dirty="0"/>
          </a:p>
        </p:txBody>
      </p:sp>
      <p:sp>
        <p:nvSpPr>
          <p:cNvPr id="5" name="Freeform 5"/>
          <p:cNvSpPr/>
          <p:nvPr/>
        </p:nvSpPr>
        <p:spPr>
          <a:xfrm>
            <a:off x="-163275" y="8175950"/>
            <a:ext cx="2383951" cy="2354151"/>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p:cNvSpPr txBox="1"/>
          <p:nvPr/>
        </p:nvSpPr>
        <p:spPr>
          <a:xfrm>
            <a:off x="11210990" y="746186"/>
            <a:ext cx="6742789" cy="1182594"/>
          </a:xfrm>
          <a:prstGeom prst="rect">
            <a:avLst/>
          </a:prstGeom>
        </p:spPr>
        <p:txBody>
          <a:bodyPr lIns="0" tIns="0" rIns="0" bIns="0" rtlCol="0" anchor="t">
            <a:spAutoFit/>
          </a:bodyPr>
          <a:lstStyle/>
          <a:p>
            <a:pPr algn="ctr">
              <a:lnSpc>
                <a:spcPts val="7740"/>
              </a:lnSpc>
            </a:pPr>
            <a:r>
              <a:rPr lang="en-US" sz="9325" b="1" spc="186">
                <a:solidFill>
                  <a:srgbClr val="393A38"/>
                </a:solidFill>
                <a:latin typeface="Poppins Bold"/>
                <a:ea typeface="Poppins Bold"/>
                <a:cs typeface="Poppins Bold"/>
                <a:sym typeface="Poppins Bold"/>
              </a:rPr>
              <a:t>Contd...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0" y="0"/>
            <a:ext cx="5866607" cy="5866607"/>
          </a:xfrm>
          <a:custGeom>
            <a:avLst/>
            <a:gdLst/>
            <a:ahLst/>
            <a:cxnLst/>
            <a:rect l="l" t="t" r="r" b="b"/>
            <a:pathLst>
              <a:path w="5866607" h="5866607">
                <a:moveTo>
                  <a:pt x="0" y="0"/>
                </a:moveTo>
                <a:lnTo>
                  <a:pt x="5866607" y="0"/>
                </a:lnTo>
                <a:lnTo>
                  <a:pt x="5866607" y="5866607"/>
                </a:lnTo>
                <a:lnTo>
                  <a:pt x="0" y="5866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4435587" y="6606536"/>
            <a:ext cx="3852413" cy="3852413"/>
          </a:xfrm>
          <a:custGeom>
            <a:avLst/>
            <a:gdLst/>
            <a:ahLst/>
            <a:cxnLst/>
            <a:rect l="l" t="t" r="r" b="b"/>
            <a:pathLst>
              <a:path w="3852413" h="3852413">
                <a:moveTo>
                  <a:pt x="3852413" y="0"/>
                </a:moveTo>
                <a:lnTo>
                  <a:pt x="0" y="0"/>
                </a:lnTo>
                <a:lnTo>
                  <a:pt x="0" y="3852413"/>
                </a:lnTo>
                <a:lnTo>
                  <a:pt x="3852413" y="3852413"/>
                </a:lnTo>
                <a:lnTo>
                  <a:pt x="3852413" y="0"/>
                </a:lnTo>
                <a:close/>
              </a:path>
            </a:pathLst>
          </a:custGeom>
          <a:blipFill>
            <a:blip r:embed="rId4" cstate="print">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801612" y="2440415"/>
            <a:ext cx="5372428" cy="1962076"/>
            <a:chOff x="0" y="-64024"/>
            <a:chExt cx="1414960" cy="516761"/>
          </a:xfrm>
        </p:grpSpPr>
        <p:sp>
          <p:nvSpPr>
            <p:cNvPr id="5" name="Freeform 5"/>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6" name="TextBox 6"/>
            <p:cNvSpPr txBox="1"/>
            <p:nvPr/>
          </p:nvSpPr>
          <p:spPr>
            <a:xfrm>
              <a:off x="213515" y="-64024"/>
              <a:ext cx="1160960" cy="516761"/>
            </a:xfrm>
            <a:prstGeom prst="rect">
              <a:avLst/>
            </a:prstGeom>
          </p:spPr>
          <p:txBody>
            <a:bodyPr lIns="50800" tIns="50800" rIns="50800" bIns="50800" rtlCol="0" anchor="ctr"/>
            <a:lstStyle/>
            <a:p>
              <a:r>
                <a:rPr lang="en-IN" sz="3500" b="1" dirty="0">
                  <a:solidFill>
                    <a:srgbClr val="393A38"/>
                  </a:solidFill>
                  <a:latin typeface="Poppins Bold"/>
                  <a:cs typeface="Poppins Bold"/>
                </a:rPr>
                <a:t>Fine -Tuning</a:t>
              </a:r>
              <a:r>
                <a:rPr lang="en-IN" sz="3600" dirty="0"/>
                <a:t> </a:t>
              </a:r>
            </a:p>
            <a:p>
              <a:r>
                <a:rPr lang="en-IN" sz="3500" b="1" dirty="0">
                  <a:solidFill>
                    <a:srgbClr val="393A38"/>
                  </a:solidFill>
                  <a:latin typeface="Poppins Bold"/>
                  <a:cs typeface="Poppins Bold"/>
                </a:rPr>
                <a:t>         of</a:t>
              </a:r>
              <a:r>
                <a:rPr lang="en-IN" sz="3600" dirty="0"/>
                <a:t> </a:t>
              </a:r>
              <a:r>
                <a:rPr lang="en-IN" sz="3500" b="1" dirty="0">
                  <a:solidFill>
                    <a:srgbClr val="393A38"/>
                  </a:solidFill>
                  <a:latin typeface="Poppins Bold"/>
                  <a:cs typeface="Poppins Bold"/>
                </a:rPr>
                <a:t>LLMs</a:t>
              </a:r>
            </a:p>
          </p:txBody>
        </p:sp>
      </p:grpSp>
      <p:sp>
        <p:nvSpPr>
          <p:cNvPr id="7" name="Freeform 7"/>
          <p:cNvSpPr/>
          <p:nvPr/>
        </p:nvSpPr>
        <p:spPr>
          <a:xfrm rot="-10800000">
            <a:off x="7032384" y="0"/>
            <a:ext cx="11763421" cy="834133"/>
          </a:xfrm>
          <a:custGeom>
            <a:avLst/>
            <a:gdLst/>
            <a:ahLst/>
            <a:cxnLst/>
            <a:rect l="l" t="t" r="r" b="b"/>
            <a:pathLst>
              <a:path w="11763421" h="834133">
                <a:moveTo>
                  <a:pt x="0" y="0"/>
                </a:moveTo>
                <a:lnTo>
                  <a:pt x="11763421" y="0"/>
                </a:lnTo>
                <a:lnTo>
                  <a:pt x="11763421" y="834133"/>
                </a:lnTo>
                <a:lnTo>
                  <a:pt x="0" y="834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508830" y="1555664"/>
            <a:ext cx="16461246" cy="642782"/>
          </a:xfrm>
          <a:prstGeom prst="rect">
            <a:avLst/>
          </a:prstGeom>
        </p:spPr>
        <p:txBody>
          <a:bodyPr lIns="0" tIns="0" rIns="0" bIns="0" rtlCol="0" anchor="t">
            <a:spAutoFit/>
          </a:bodyPr>
          <a:lstStyle/>
          <a:p>
            <a:pPr algn="just">
              <a:lnSpc>
                <a:spcPts val="4287"/>
              </a:lnSpc>
            </a:pPr>
            <a:r>
              <a:rPr lang="en-US" sz="5165" b="1" spc="103">
                <a:solidFill>
                  <a:srgbClr val="393A38"/>
                </a:solidFill>
                <a:latin typeface="Poppins Bold"/>
                <a:ea typeface="Poppins Bold"/>
                <a:cs typeface="Poppins Bold"/>
                <a:sym typeface="Poppins Bold"/>
              </a:rPr>
              <a:t>A quick view on some Existing Methodologies...</a:t>
            </a:r>
          </a:p>
        </p:txBody>
      </p:sp>
      <p:sp>
        <p:nvSpPr>
          <p:cNvPr id="10" name="Freeform 10"/>
          <p:cNvSpPr/>
          <p:nvPr/>
        </p:nvSpPr>
        <p:spPr>
          <a:xfrm>
            <a:off x="-354552" y="9452867"/>
            <a:ext cx="11763421" cy="834133"/>
          </a:xfrm>
          <a:custGeom>
            <a:avLst/>
            <a:gdLst/>
            <a:ahLst/>
            <a:cxnLst/>
            <a:rect l="l" t="t" r="r" b="b"/>
            <a:pathLst>
              <a:path w="11763421" h="834133">
                <a:moveTo>
                  <a:pt x="0" y="0"/>
                </a:moveTo>
                <a:lnTo>
                  <a:pt x="11763421" y="0"/>
                </a:lnTo>
                <a:lnTo>
                  <a:pt x="11763421" y="834133"/>
                </a:lnTo>
                <a:lnTo>
                  <a:pt x="0" y="834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p:nvPr/>
        </p:nvGrpSpPr>
        <p:grpSpPr>
          <a:xfrm>
            <a:off x="494179" y="6108576"/>
            <a:ext cx="5372428" cy="1962076"/>
            <a:chOff x="0" y="-74936"/>
            <a:chExt cx="1414960" cy="516761"/>
          </a:xfrm>
        </p:grpSpPr>
        <p:sp>
          <p:nvSpPr>
            <p:cNvPr id="16" name="Freeform 16"/>
            <p:cNvSpPr/>
            <p:nvPr/>
          </p:nvSpPr>
          <p:spPr>
            <a:xfrm>
              <a:off x="0" y="0"/>
              <a:ext cx="1414960" cy="411986"/>
            </a:xfrm>
            <a:custGeom>
              <a:avLst/>
              <a:gdLst/>
              <a:ahLst/>
              <a:cxnLst/>
              <a:rect l="l" t="t" r="r" b="b"/>
              <a:pathLst>
                <a:path w="1414960" h="411986">
                  <a:moveTo>
                    <a:pt x="0" y="0"/>
                  </a:moveTo>
                  <a:lnTo>
                    <a:pt x="1211760" y="0"/>
                  </a:lnTo>
                  <a:lnTo>
                    <a:pt x="1414960" y="205993"/>
                  </a:lnTo>
                  <a:lnTo>
                    <a:pt x="1211760" y="411986"/>
                  </a:lnTo>
                  <a:lnTo>
                    <a:pt x="0" y="411986"/>
                  </a:lnTo>
                  <a:lnTo>
                    <a:pt x="203200" y="205993"/>
                  </a:lnTo>
                  <a:lnTo>
                    <a:pt x="0" y="0"/>
                  </a:lnTo>
                  <a:close/>
                </a:path>
              </a:pathLst>
            </a:custGeom>
            <a:solidFill>
              <a:srgbClr val="E59E6D"/>
            </a:solidFill>
          </p:spPr>
        </p:sp>
        <p:sp>
          <p:nvSpPr>
            <p:cNvPr id="17" name="TextBox 17"/>
            <p:cNvSpPr txBox="1"/>
            <p:nvPr/>
          </p:nvSpPr>
          <p:spPr>
            <a:xfrm>
              <a:off x="127000" y="-74936"/>
              <a:ext cx="1160960" cy="516761"/>
            </a:xfrm>
            <a:prstGeom prst="rect">
              <a:avLst/>
            </a:prstGeom>
          </p:spPr>
          <p:txBody>
            <a:bodyPr lIns="50800" tIns="50800" rIns="50800" bIns="50800" rtlCol="0" anchor="ctr"/>
            <a:lstStyle/>
            <a:p>
              <a:pPr algn="ctr">
                <a:lnSpc>
                  <a:spcPts val="4900"/>
                </a:lnSpc>
              </a:pPr>
              <a:r>
                <a:rPr lang="en-US" sz="3500" b="1" dirty="0">
                  <a:solidFill>
                    <a:srgbClr val="393A38"/>
                  </a:solidFill>
                  <a:latin typeface="Poppins Bold"/>
                  <a:ea typeface="Poppins Bold"/>
                  <a:cs typeface="Poppins Bold"/>
                  <a:sym typeface="Poppins Bold"/>
                </a:rPr>
                <a:t>Traditional RAG Systems</a:t>
              </a:r>
            </a:p>
          </p:txBody>
        </p:sp>
      </p:grpSp>
      <p:sp>
        <p:nvSpPr>
          <p:cNvPr id="19" name="TextBox 18">
            <a:extLst>
              <a:ext uri="{FF2B5EF4-FFF2-40B4-BE49-F238E27FC236}">
                <a16:creationId xmlns:a16="http://schemas.microsoft.com/office/drawing/2014/main" id="{9E864B5C-2B86-B490-EAB8-0A28713B07F1}"/>
              </a:ext>
            </a:extLst>
          </p:cNvPr>
          <p:cNvSpPr txBox="1"/>
          <p:nvPr/>
        </p:nvSpPr>
        <p:spPr>
          <a:xfrm>
            <a:off x="6485076" y="2249303"/>
            <a:ext cx="10866530" cy="2862322"/>
          </a:xfrm>
          <a:prstGeom prst="rect">
            <a:avLst/>
          </a:prstGeom>
          <a:noFill/>
        </p:spPr>
        <p:txBody>
          <a:bodyPr wrap="square" rtlCol="0">
            <a:spAutoFit/>
          </a:bodyPr>
          <a:lstStyle/>
          <a:p>
            <a:pPr marL="285750" indent="-285750">
              <a:buFont typeface="Arial" panose="020B0604020202020204" pitchFamily="34" charset="0"/>
              <a:buChar char="•"/>
            </a:pPr>
            <a:r>
              <a:rPr lang="en-US" sz="3000" dirty="0"/>
              <a:t>Involves additional training of pre-existing large language models (LLMs) on domain-specific datasets.</a:t>
            </a:r>
          </a:p>
          <a:p>
            <a:pPr marL="285750" indent="-285750">
              <a:buFont typeface="Arial" panose="020B0604020202020204" pitchFamily="34" charset="0"/>
              <a:buChar char="•"/>
            </a:pPr>
            <a:r>
              <a:rPr lang="en-US" sz="3000" dirty="0"/>
              <a:t>Optimizes model performance for specific tasks by adapting it to specialized knowledge.</a:t>
            </a:r>
          </a:p>
          <a:p>
            <a:pPr marL="285750" indent="-285750">
              <a:buFont typeface="Arial" panose="020B0604020202020204" pitchFamily="34" charset="0"/>
              <a:buChar char="•"/>
            </a:pPr>
            <a:r>
              <a:rPr lang="en-US" sz="3000" dirty="0"/>
              <a:t>Enhances accuracy in generating responses relevant to niche topics.</a:t>
            </a:r>
            <a:endParaRPr lang="en-IN" sz="3000" dirty="0"/>
          </a:p>
        </p:txBody>
      </p:sp>
      <p:sp>
        <p:nvSpPr>
          <p:cNvPr id="20" name="TextBox 19">
            <a:extLst>
              <a:ext uri="{FF2B5EF4-FFF2-40B4-BE49-F238E27FC236}">
                <a16:creationId xmlns:a16="http://schemas.microsoft.com/office/drawing/2014/main" id="{E058F2D6-FE3C-DE42-C45B-83F1BF3BE146}"/>
              </a:ext>
            </a:extLst>
          </p:cNvPr>
          <p:cNvSpPr txBox="1"/>
          <p:nvPr/>
        </p:nvSpPr>
        <p:spPr>
          <a:xfrm>
            <a:off x="6368760" y="5739674"/>
            <a:ext cx="10866530" cy="2862322"/>
          </a:xfrm>
          <a:prstGeom prst="rect">
            <a:avLst/>
          </a:prstGeom>
          <a:noFill/>
        </p:spPr>
        <p:txBody>
          <a:bodyPr wrap="square" rtlCol="0">
            <a:spAutoFit/>
          </a:bodyPr>
          <a:lstStyle/>
          <a:p>
            <a:pPr marL="285750" indent="-285750">
              <a:buFont typeface="Arial" panose="020B0604020202020204" pitchFamily="34" charset="0"/>
              <a:buChar char="•"/>
            </a:pPr>
            <a:r>
              <a:rPr lang="en-US" sz="3000" dirty="0"/>
              <a:t>Combines LLMs with external knowledge sources to improve contextual accuracy in responses.</a:t>
            </a:r>
          </a:p>
          <a:p>
            <a:pPr marL="285750" indent="-285750">
              <a:buFont typeface="Arial" panose="020B0604020202020204" pitchFamily="34" charset="0"/>
              <a:buChar char="•"/>
            </a:pPr>
            <a:r>
              <a:rPr lang="en-US" sz="3000" dirty="0"/>
              <a:t>Retrieves relevant documents based on user queries and generates answers using the retrieved content.</a:t>
            </a:r>
          </a:p>
          <a:p>
            <a:pPr marL="285750" indent="-285750">
              <a:buFont typeface="Arial" panose="020B0604020202020204" pitchFamily="34" charset="0"/>
              <a:buChar char="•"/>
            </a:pPr>
            <a:r>
              <a:rPr lang="en-US" sz="3000" dirty="0"/>
              <a:t>Allows LLMs to adapt to various domains flexibly without extensive retraining.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1193778" y="-388447"/>
            <a:ext cx="5270982" cy="5270982"/>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5082698" y="6903622"/>
            <a:ext cx="4092904" cy="409290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484975" y="523859"/>
            <a:ext cx="13400233" cy="800876"/>
          </a:xfrm>
          <a:prstGeom prst="rect">
            <a:avLst/>
          </a:prstGeom>
        </p:spPr>
        <p:txBody>
          <a:bodyPr lIns="0" tIns="0" rIns="0" bIns="0" rtlCol="0" anchor="t">
            <a:spAutoFit/>
          </a:bodyPr>
          <a:lstStyle/>
          <a:p>
            <a:pPr algn="l">
              <a:lnSpc>
                <a:spcPts val="5478"/>
              </a:lnSpc>
            </a:pPr>
            <a:r>
              <a:rPr lang="en-US" sz="5706" b="1" spc="114" dirty="0">
                <a:solidFill>
                  <a:srgbClr val="393A38"/>
                </a:solidFill>
                <a:latin typeface="Poppins Bold"/>
                <a:ea typeface="Poppins Bold"/>
                <a:cs typeface="Poppins Bold"/>
                <a:sym typeface="Poppins Bold"/>
              </a:rPr>
              <a:t>Drawbacks of Existing Systems...</a:t>
            </a:r>
          </a:p>
        </p:txBody>
      </p:sp>
      <p:sp>
        <p:nvSpPr>
          <p:cNvPr id="5" name="TextBox 5"/>
          <p:cNvSpPr txBox="1"/>
          <p:nvPr/>
        </p:nvSpPr>
        <p:spPr>
          <a:xfrm>
            <a:off x="1000491" y="1991303"/>
            <a:ext cx="16366920" cy="8049127"/>
          </a:xfrm>
          <a:prstGeom prst="rect">
            <a:avLst/>
          </a:prstGeom>
        </p:spPr>
        <p:txBody>
          <a:bodyPr wrap="square" lIns="0" tIns="0" rIns="0" bIns="0" rtlCol="0" anchor="t">
            <a:spAutoFit/>
          </a:bodyPr>
          <a:lstStyle/>
          <a:p>
            <a:r>
              <a:rPr lang="en-US" sz="2705" dirty="0">
                <a:solidFill>
                  <a:srgbClr val="393A38"/>
                </a:solidFill>
                <a:latin typeface="Poppins"/>
                <a:ea typeface="Poppins"/>
                <a:cs typeface="Poppins"/>
                <a:sym typeface="Poppins"/>
              </a:rPr>
              <a:t> </a:t>
            </a:r>
            <a:r>
              <a:rPr lang="en-IN" sz="2800" b="1" dirty="0">
                <a:solidFill>
                  <a:srgbClr val="393A38"/>
                </a:solidFill>
                <a:latin typeface="Poppins Bold"/>
                <a:ea typeface="Poppins"/>
                <a:cs typeface="Poppins Bold"/>
                <a:sym typeface="Poppins"/>
              </a:rPr>
              <a:t>Information Dilution</a:t>
            </a:r>
            <a:endParaRPr lang="en-US" sz="2705" b="1" i="1" dirty="0">
              <a:solidFill>
                <a:srgbClr val="393A38"/>
              </a:solidFill>
              <a:latin typeface="Poppins Bold Italics"/>
              <a:ea typeface="Poppins Bold Italics"/>
              <a:cs typeface="Poppins Bold Italics"/>
              <a:sym typeface="Poppins Bold Italics"/>
            </a:endParaRPr>
          </a:p>
          <a:p>
            <a:pPr marL="1752050" lvl="3" indent="-438012" algn="just">
              <a:lnSpc>
                <a:spcPts val="5355"/>
              </a:lnSpc>
              <a:buFont typeface="Arial"/>
              <a:buChar char="￭"/>
            </a:pPr>
            <a:r>
              <a:rPr lang="en-US" sz="2700" dirty="0">
                <a:solidFill>
                  <a:srgbClr val="393A38"/>
                </a:solidFill>
                <a:latin typeface="Poppins"/>
                <a:ea typeface="Poppins"/>
                <a:cs typeface="Poppins"/>
                <a:sym typeface="Poppins"/>
              </a:rPr>
              <a:t>When too many documents are retrieved in response to a query, the model may struggle to identify the most relevant information.</a:t>
            </a:r>
            <a:endParaRPr lang="en-US" sz="2700" b="1" dirty="0">
              <a:solidFill>
                <a:srgbClr val="393A38"/>
              </a:solidFill>
              <a:latin typeface="Poppins"/>
              <a:ea typeface="Poppins"/>
              <a:cs typeface="Poppins"/>
              <a:sym typeface="Poppins"/>
            </a:endParaRPr>
          </a:p>
          <a:p>
            <a:pPr marL="2228438" lvl="4" indent="-457200" algn="just">
              <a:lnSpc>
                <a:spcPts val="5355"/>
              </a:lnSpc>
              <a:buFont typeface="Wingdings" panose="05000000000000000000" pitchFamily="2" charset="2"/>
              <a:buChar char="Ø"/>
            </a:pPr>
            <a:r>
              <a:rPr lang="en-US" sz="2700" dirty="0">
                <a:solidFill>
                  <a:srgbClr val="393A38"/>
                </a:solidFill>
                <a:latin typeface="Poppins"/>
                <a:ea typeface="Poppins"/>
                <a:cs typeface="Poppins"/>
                <a:sym typeface="Poppins"/>
              </a:rPr>
              <a:t>The responses can become vague or overly broad, lacking specificity.</a:t>
            </a:r>
          </a:p>
          <a:p>
            <a:pPr marL="2228438" lvl="4" indent="-457200" algn="just">
              <a:lnSpc>
                <a:spcPts val="5355"/>
              </a:lnSpc>
              <a:buFont typeface="Wingdings" panose="05000000000000000000" pitchFamily="2" charset="2"/>
              <a:buChar char="Ø"/>
            </a:pPr>
            <a:r>
              <a:rPr lang="en-US" sz="2700" dirty="0">
                <a:solidFill>
                  <a:srgbClr val="393A38"/>
                </a:solidFill>
                <a:latin typeface="Poppins"/>
                <a:ea typeface="Poppins"/>
                <a:cs typeface="Poppins"/>
                <a:sym typeface="Poppins"/>
              </a:rPr>
              <a:t>The model finds it challenging to focus on key details that directly answer the user’s question, leading to less effective communication.</a:t>
            </a:r>
          </a:p>
          <a:p>
            <a:pPr algn="just">
              <a:lnSpc>
                <a:spcPts val="3787"/>
              </a:lnSpc>
            </a:pPr>
            <a:r>
              <a:rPr lang="en-US" sz="2705" b="1" i="1" dirty="0">
                <a:solidFill>
                  <a:srgbClr val="393A38"/>
                </a:solidFill>
                <a:latin typeface="Poppins Bold Italics"/>
                <a:ea typeface="Poppins Bold"/>
                <a:cs typeface="Poppins Bold Italics"/>
                <a:sym typeface="Poppins Bold Italics"/>
              </a:rPr>
              <a:t>Hallucination</a:t>
            </a:r>
            <a:endParaRPr lang="en-US" sz="2800" b="1" i="1" dirty="0">
              <a:solidFill>
                <a:srgbClr val="393A38"/>
              </a:solidFill>
              <a:latin typeface="Poppins Bold"/>
              <a:ea typeface="Poppins Bold"/>
              <a:cs typeface="Poppins Bold"/>
              <a:sym typeface="Poppins Bold"/>
            </a:endParaRPr>
          </a:p>
          <a:p>
            <a:pPr marL="1828800" lvl="3" indent="-457200" algn="just">
              <a:lnSpc>
                <a:spcPts val="3787"/>
              </a:lnSpc>
              <a:buFont typeface="Wingdings" panose="05000000000000000000" pitchFamily="2" charset="2"/>
              <a:buChar char="§"/>
            </a:pPr>
            <a:r>
              <a:rPr lang="en-US" sz="2700" dirty="0">
                <a:solidFill>
                  <a:srgbClr val="393A38"/>
                </a:solidFill>
                <a:latin typeface="Poppins"/>
                <a:ea typeface="Poppins"/>
                <a:cs typeface="Poppins"/>
                <a:sym typeface="Poppins"/>
              </a:rPr>
              <a:t>Traditional RAG systems may generate outputs that sound plausible but are factually incorrect or irrelevant.</a:t>
            </a:r>
            <a:endParaRPr lang="en-US" sz="2700" b="1" dirty="0">
              <a:solidFill>
                <a:srgbClr val="393A38"/>
              </a:solidFill>
              <a:latin typeface="Poppins"/>
              <a:ea typeface="Poppins"/>
              <a:cs typeface="Poppins"/>
              <a:sym typeface="Poppins"/>
            </a:endParaRPr>
          </a:p>
          <a:p>
            <a:pPr marL="2228438" lvl="4" indent="-457200" algn="just">
              <a:lnSpc>
                <a:spcPts val="5355"/>
              </a:lnSpc>
              <a:buFont typeface="Wingdings" panose="05000000000000000000" pitchFamily="2" charset="2"/>
              <a:buChar char="Ø"/>
            </a:pPr>
            <a:r>
              <a:rPr lang="en-US" sz="2700" dirty="0">
                <a:solidFill>
                  <a:srgbClr val="393A38"/>
                </a:solidFill>
                <a:latin typeface="Poppins"/>
                <a:ea typeface="Poppins"/>
                <a:cs typeface="Poppins"/>
                <a:sym typeface="Poppins"/>
              </a:rPr>
              <a:t>Users may receive answers that seem coherent but are actually wrong, which can erode trust in the system.</a:t>
            </a:r>
          </a:p>
          <a:p>
            <a:pPr marL="2228438" lvl="4" indent="-457200" algn="just">
              <a:lnSpc>
                <a:spcPts val="5355"/>
              </a:lnSpc>
              <a:buFont typeface="Wingdings" panose="05000000000000000000" pitchFamily="2" charset="2"/>
              <a:buChar char="Ø"/>
            </a:pPr>
            <a:r>
              <a:rPr lang="en-US" sz="2700" dirty="0">
                <a:solidFill>
                  <a:srgbClr val="393A38"/>
                </a:solidFill>
                <a:latin typeface="Poppins"/>
                <a:ea typeface="Poppins"/>
                <a:cs typeface="Poppins"/>
                <a:sym typeface="Poppins"/>
              </a:rPr>
              <a:t>This can confuse users, as they might believe they are receiving accurate information when they are not.</a:t>
            </a:r>
            <a:endParaRPr lang="en-US" sz="2700" b="1" dirty="0">
              <a:solidFill>
                <a:srgbClr val="393A38"/>
              </a:solidFill>
              <a:latin typeface="Poppins Bold"/>
              <a:ea typeface="Poppins Bold"/>
              <a:cs typeface="Poppins Bold"/>
              <a:sym typeface="Poppins Bold"/>
            </a:endParaRPr>
          </a:p>
        </p:txBody>
      </p:sp>
      <p:grpSp>
        <p:nvGrpSpPr>
          <p:cNvPr id="6" name="Group 6"/>
          <p:cNvGrpSpPr/>
          <p:nvPr/>
        </p:nvGrpSpPr>
        <p:grpSpPr>
          <a:xfrm>
            <a:off x="16885208" y="246570"/>
            <a:ext cx="1543050" cy="1564259"/>
            <a:chOff x="0" y="0"/>
            <a:chExt cx="406400" cy="411986"/>
          </a:xfrm>
        </p:grpSpPr>
        <p:sp>
          <p:nvSpPr>
            <p:cNvPr id="7" name="Freeform 7"/>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8" name="TextBox 8"/>
            <p:cNvSpPr txBox="1"/>
            <p:nvPr/>
          </p:nvSpPr>
          <p:spPr>
            <a:xfrm>
              <a:off x="177800" y="-104775"/>
              <a:ext cx="152400" cy="516761"/>
            </a:xfrm>
            <a:prstGeom prst="rect">
              <a:avLst/>
            </a:prstGeom>
          </p:spPr>
          <p:txBody>
            <a:bodyPr lIns="50800" tIns="50800" rIns="50800" bIns="50800" rtlCol="0" anchor="ctr"/>
            <a:lstStyle/>
            <a:p>
              <a:pPr algn="ctr">
                <a:lnSpc>
                  <a:spcPts val="4900"/>
                </a:lnSpc>
              </a:pPr>
              <a:endParaRPr/>
            </a:p>
          </p:txBody>
        </p:sp>
      </p:grpSp>
      <p:grpSp>
        <p:nvGrpSpPr>
          <p:cNvPr id="9" name="Group 9"/>
          <p:cNvGrpSpPr/>
          <p:nvPr/>
        </p:nvGrpSpPr>
        <p:grpSpPr>
          <a:xfrm>
            <a:off x="16113683" y="246570"/>
            <a:ext cx="1543050" cy="1564259"/>
            <a:chOff x="0" y="0"/>
            <a:chExt cx="406400" cy="411986"/>
          </a:xfrm>
        </p:grpSpPr>
        <p:sp>
          <p:nvSpPr>
            <p:cNvPr id="10" name="Freeform 10"/>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11" name="TextBox 11"/>
            <p:cNvSpPr txBox="1"/>
            <p:nvPr/>
          </p:nvSpPr>
          <p:spPr>
            <a:xfrm>
              <a:off x="177800" y="-104775"/>
              <a:ext cx="152400" cy="516761"/>
            </a:xfrm>
            <a:prstGeom prst="rect">
              <a:avLst/>
            </a:prstGeom>
          </p:spPr>
          <p:txBody>
            <a:bodyPr lIns="50800" tIns="50800" rIns="50800" bIns="50800" rtlCol="0" anchor="ctr"/>
            <a:lstStyle/>
            <a:p>
              <a:pPr algn="ctr">
                <a:lnSpc>
                  <a:spcPts val="490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72712-D681-B3A9-F3AB-9A4D7B4F33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E0A893-A11F-643B-07A9-E16F10BD74A1}"/>
              </a:ext>
            </a:extLst>
          </p:cNvPr>
          <p:cNvSpPr/>
          <p:nvPr/>
        </p:nvSpPr>
        <p:spPr>
          <a:xfrm>
            <a:off x="-1193778" y="-388447"/>
            <a:ext cx="5081194" cy="5171907"/>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846EAE7-90C9-4A8C-6310-F3C8BC414FD6}"/>
              </a:ext>
            </a:extLst>
          </p:cNvPr>
          <p:cNvSpPr/>
          <p:nvPr/>
        </p:nvSpPr>
        <p:spPr>
          <a:xfrm flipH="1" flipV="1">
            <a:off x="15264680" y="6943700"/>
            <a:ext cx="3910922" cy="4052826"/>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7B65C6FB-B7FF-404E-CC32-937AA51CEB5D}"/>
              </a:ext>
            </a:extLst>
          </p:cNvPr>
          <p:cNvSpPr txBox="1"/>
          <p:nvPr/>
        </p:nvSpPr>
        <p:spPr>
          <a:xfrm>
            <a:off x="3484975" y="523859"/>
            <a:ext cx="13400233" cy="800876"/>
          </a:xfrm>
          <a:prstGeom prst="rect">
            <a:avLst/>
          </a:prstGeom>
        </p:spPr>
        <p:txBody>
          <a:bodyPr lIns="0" tIns="0" rIns="0" bIns="0" rtlCol="0" anchor="t">
            <a:spAutoFit/>
          </a:bodyPr>
          <a:lstStyle/>
          <a:p>
            <a:pPr algn="l">
              <a:lnSpc>
                <a:spcPts val="5478"/>
              </a:lnSpc>
            </a:pPr>
            <a:r>
              <a:rPr lang="en-US" sz="5706" b="1" spc="114" dirty="0">
                <a:solidFill>
                  <a:srgbClr val="393A38"/>
                </a:solidFill>
                <a:latin typeface="Poppins Bold"/>
                <a:ea typeface="Poppins Bold"/>
                <a:cs typeface="Poppins Bold"/>
                <a:sym typeface="Poppins Bold"/>
              </a:rPr>
              <a:t>Drawbacks of Existing Systems...</a:t>
            </a:r>
          </a:p>
        </p:txBody>
      </p:sp>
      <p:sp>
        <p:nvSpPr>
          <p:cNvPr id="5" name="TextBox 5">
            <a:extLst>
              <a:ext uri="{FF2B5EF4-FFF2-40B4-BE49-F238E27FC236}">
                <a16:creationId xmlns:a16="http://schemas.microsoft.com/office/drawing/2014/main" id="{84982CDB-4A05-896C-6E61-F705A8AC3B41}"/>
              </a:ext>
            </a:extLst>
          </p:cNvPr>
          <p:cNvSpPr txBox="1"/>
          <p:nvPr/>
        </p:nvSpPr>
        <p:spPr>
          <a:xfrm>
            <a:off x="1151112" y="1602023"/>
            <a:ext cx="16119858" cy="8803692"/>
          </a:xfrm>
          <a:prstGeom prst="rect">
            <a:avLst/>
          </a:prstGeom>
        </p:spPr>
        <p:txBody>
          <a:bodyPr wrap="square" lIns="0" tIns="0" rIns="0" bIns="0" rtlCol="0" anchor="t">
            <a:spAutoFit/>
          </a:bodyPr>
          <a:lstStyle/>
          <a:p>
            <a:r>
              <a:rPr lang="en-US" sz="2705" dirty="0">
                <a:solidFill>
                  <a:srgbClr val="393A38"/>
                </a:solidFill>
                <a:latin typeface="Poppins"/>
                <a:ea typeface="Poppins"/>
                <a:cs typeface="Poppins"/>
                <a:sym typeface="Poppins"/>
              </a:rPr>
              <a:t> </a:t>
            </a:r>
            <a:r>
              <a:rPr lang="en-IN" sz="2500" b="1" dirty="0">
                <a:solidFill>
                  <a:srgbClr val="393A38"/>
                </a:solidFill>
                <a:latin typeface="Poppins Bold"/>
                <a:ea typeface="Poppins"/>
                <a:cs typeface="Poppins Bold"/>
                <a:sym typeface="Poppins"/>
              </a:rPr>
              <a:t>Computational Complexity</a:t>
            </a:r>
            <a:endParaRPr lang="en-US" sz="2500" b="1" i="1" dirty="0">
              <a:solidFill>
                <a:srgbClr val="393A38"/>
              </a:solidFill>
              <a:latin typeface="Poppins Bold Italics"/>
              <a:ea typeface="Poppins"/>
              <a:cs typeface="Poppins Bold Italics"/>
              <a:sym typeface="Poppins Bold Italics"/>
            </a:endParaRPr>
          </a:p>
          <a:p>
            <a:pPr marL="1257300" lvl="2" indent="-342900" algn="just">
              <a:lnSpc>
                <a:spcPct val="150000"/>
              </a:lnSpc>
              <a:buFont typeface="Wingdings" panose="05000000000000000000" pitchFamily="2" charset="2"/>
              <a:buChar char="§"/>
            </a:pPr>
            <a:r>
              <a:rPr lang="en-US" sz="2700" dirty="0">
                <a:solidFill>
                  <a:srgbClr val="393A38"/>
                </a:solidFill>
                <a:latin typeface="Poppins"/>
                <a:cs typeface="Poppins"/>
                <a:sym typeface="Poppins"/>
              </a:rPr>
              <a:t>The retrieval process in traditional RAG systems can be resource-intensive, especially when handling large datasets.</a:t>
            </a:r>
          </a:p>
          <a:p>
            <a:pPr marL="1714500" lvl="3" indent="-342900" algn="just">
              <a:lnSpc>
                <a:spcPct val="150000"/>
              </a:lnSpc>
              <a:buFont typeface="Wingdings" panose="05000000000000000000" pitchFamily="2" charset="2"/>
              <a:buChar char="Ø"/>
            </a:pPr>
            <a:r>
              <a:rPr lang="en-US" sz="2700" dirty="0">
                <a:solidFill>
                  <a:srgbClr val="393A38"/>
                </a:solidFill>
                <a:latin typeface="Poppins"/>
                <a:cs typeface="Poppins"/>
                <a:sym typeface="Poppins"/>
              </a:rPr>
              <a:t>High computational demands can lead to delays in generating responses, frustrating users who expect quick answers.</a:t>
            </a:r>
          </a:p>
          <a:p>
            <a:pPr marL="1714500" lvl="3" indent="-342900" algn="just">
              <a:lnSpc>
                <a:spcPct val="150000"/>
              </a:lnSpc>
              <a:buFont typeface="Wingdings" panose="05000000000000000000" pitchFamily="2" charset="2"/>
              <a:buChar char="Ø"/>
            </a:pPr>
            <a:r>
              <a:rPr lang="en-US" sz="2700" dirty="0">
                <a:solidFill>
                  <a:srgbClr val="393A38"/>
                </a:solidFill>
                <a:latin typeface="Poppins"/>
                <a:cs typeface="Poppins"/>
                <a:sym typeface="Poppins"/>
              </a:rPr>
              <a:t>Organizations may face increased costs due to the need for powerful hardware and optimized algorithms to manage large volumes of data.</a:t>
            </a:r>
          </a:p>
          <a:p>
            <a:pPr indent="-57562" algn="just">
              <a:lnSpc>
                <a:spcPts val="5355"/>
              </a:lnSpc>
            </a:pPr>
            <a:r>
              <a:rPr lang="en-US" sz="2500" b="1" i="1" dirty="0">
                <a:solidFill>
                  <a:srgbClr val="393A38"/>
                </a:solidFill>
                <a:latin typeface="Poppins Bold Italics"/>
                <a:ea typeface="Poppins Bold"/>
                <a:cs typeface="Poppins Bold Italics"/>
                <a:sym typeface="Poppins Bold Italics"/>
              </a:rPr>
              <a:t>Limited Domain Adaptation</a:t>
            </a:r>
          </a:p>
          <a:p>
            <a:pPr marL="1199738" lvl="2" indent="-342900" algn="just">
              <a:lnSpc>
                <a:spcPct val="150000"/>
              </a:lnSpc>
              <a:buFont typeface="Wingdings" panose="05000000000000000000" pitchFamily="2" charset="2"/>
              <a:buChar char="§"/>
            </a:pPr>
            <a:r>
              <a:rPr lang="en-US" sz="2700" dirty="0">
                <a:solidFill>
                  <a:srgbClr val="393A38"/>
                </a:solidFill>
                <a:latin typeface="Poppins"/>
                <a:ea typeface="Poppins"/>
                <a:cs typeface="Poppins"/>
                <a:sym typeface="Poppins"/>
              </a:rPr>
              <a:t>While RAG systems can adapt to various domains, they often struggle with highly specialized questions that require specific knowledge.</a:t>
            </a:r>
          </a:p>
          <a:p>
            <a:pPr marL="1656938" lvl="3" indent="-342900" algn="just">
              <a:lnSpc>
                <a:spcPct val="150000"/>
              </a:lnSpc>
              <a:buFont typeface="Wingdings" panose="05000000000000000000" pitchFamily="2" charset="2"/>
              <a:buChar char="Ø"/>
            </a:pPr>
            <a:r>
              <a:rPr lang="en-US" sz="2700" dirty="0">
                <a:solidFill>
                  <a:srgbClr val="393A38"/>
                </a:solidFill>
                <a:latin typeface="Poppins"/>
                <a:ea typeface="Poppins"/>
                <a:cs typeface="Poppins"/>
                <a:sym typeface="Poppins"/>
              </a:rPr>
              <a:t>The system may not perform well in niche areas where detailed expertise is necessary, resulting in incomplete or inaccurate answers.</a:t>
            </a:r>
          </a:p>
          <a:p>
            <a:pPr marL="1656938" lvl="3" indent="-342900" algn="just">
              <a:lnSpc>
                <a:spcPct val="150000"/>
              </a:lnSpc>
              <a:buFont typeface="Wingdings" panose="05000000000000000000" pitchFamily="2" charset="2"/>
              <a:buChar char="Ø"/>
            </a:pPr>
            <a:r>
              <a:rPr lang="en-US" sz="2700" dirty="0">
                <a:solidFill>
                  <a:srgbClr val="393A38"/>
                </a:solidFill>
                <a:latin typeface="Poppins"/>
                <a:ea typeface="Poppins"/>
                <a:cs typeface="Poppins"/>
                <a:sym typeface="Poppins"/>
              </a:rPr>
              <a:t>Traditional models trained on broad datasets may fail to capture the nuances required for specialized fields like law or medicine.</a:t>
            </a:r>
            <a:endParaRPr lang="en-US" sz="2700" b="1" dirty="0">
              <a:solidFill>
                <a:srgbClr val="393A38"/>
              </a:solidFill>
              <a:latin typeface="Poppins Bold"/>
              <a:ea typeface="Poppins Bold"/>
              <a:cs typeface="Poppins Bold"/>
              <a:sym typeface="Poppins Bold"/>
            </a:endParaRPr>
          </a:p>
        </p:txBody>
      </p:sp>
      <p:grpSp>
        <p:nvGrpSpPr>
          <p:cNvPr id="6" name="Group 6">
            <a:extLst>
              <a:ext uri="{FF2B5EF4-FFF2-40B4-BE49-F238E27FC236}">
                <a16:creationId xmlns:a16="http://schemas.microsoft.com/office/drawing/2014/main" id="{4B80627F-BB54-CE98-DB4B-7EA7557454AD}"/>
              </a:ext>
            </a:extLst>
          </p:cNvPr>
          <p:cNvGrpSpPr/>
          <p:nvPr/>
        </p:nvGrpSpPr>
        <p:grpSpPr>
          <a:xfrm>
            <a:off x="16885208" y="246570"/>
            <a:ext cx="1543050" cy="1564259"/>
            <a:chOff x="0" y="0"/>
            <a:chExt cx="406400" cy="411986"/>
          </a:xfrm>
        </p:grpSpPr>
        <p:sp>
          <p:nvSpPr>
            <p:cNvPr id="7" name="Freeform 7">
              <a:extLst>
                <a:ext uri="{FF2B5EF4-FFF2-40B4-BE49-F238E27FC236}">
                  <a16:creationId xmlns:a16="http://schemas.microsoft.com/office/drawing/2014/main" id="{5B6A3085-9BF9-F29E-54B0-50CD8E37F173}"/>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8" name="TextBox 8">
              <a:extLst>
                <a:ext uri="{FF2B5EF4-FFF2-40B4-BE49-F238E27FC236}">
                  <a16:creationId xmlns:a16="http://schemas.microsoft.com/office/drawing/2014/main" id="{1F9C48EB-8CB0-4A77-EED2-24FDF1FF04E5}"/>
                </a:ext>
              </a:extLst>
            </p:cNvPr>
            <p:cNvSpPr txBox="1"/>
            <p:nvPr/>
          </p:nvSpPr>
          <p:spPr>
            <a:xfrm>
              <a:off x="177800" y="-104775"/>
              <a:ext cx="152400" cy="516761"/>
            </a:xfrm>
            <a:prstGeom prst="rect">
              <a:avLst/>
            </a:prstGeom>
          </p:spPr>
          <p:txBody>
            <a:bodyPr lIns="50800" tIns="50800" rIns="50800" bIns="50800" rtlCol="0" anchor="ctr"/>
            <a:lstStyle/>
            <a:p>
              <a:pPr algn="ctr">
                <a:lnSpc>
                  <a:spcPts val="4900"/>
                </a:lnSpc>
              </a:pPr>
              <a:endParaRPr/>
            </a:p>
          </p:txBody>
        </p:sp>
      </p:grpSp>
      <p:grpSp>
        <p:nvGrpSpPr>
          <p:cNvPr id="9" name="Group 9">
            <a:extLst>
              <a:ext uri="{FF2B5EF4-FFF2-40B4-BE49-F238E27FC236}">
                <a16:creationId xmlns:a16="http://schemas.microsoft.com/office/drawing/2014/main" id="{F1294D7C-E406-2C62-F7FD-070801533A5A}"/>
              </a:ext>
            </a:extLst>
          </p:cNvPr>
          <p:cNvGrpSpPr/>
          <p:nvPr/>
        </p:nvGrpSpPr>
        <p:grpSpPr>
          <a:xfrm>
            <a:off x="16113683" y="246570"/>
            <a:ext cx="1543050" cy="1564259"/>
            <a:chOff x="0" y="0"/>
            <a:chExt cx="406400" cy="411986"/>
          </a:xfrm>
        </p:grpSpPr>
        <p:sp>
          <p:nvSpPr>
            <p:cNvPr id="10" name="Freeform 10">
              <a:extLst>
                <a:ext uri="{FF2B5EF4-FFF2-40B4-BE49-F238E27FC236}">
                  <a16:creationId xmlns:a16="http://schemas.microsoft.com/office/drawing/2014/main" id="{A5A4FD40-D620-8616-C9C9-6876A3EC1A6D}"/>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11" name="TextBox 11">
              <a:extLst>
                <a:ext uri="{FF2B5EF4-FFF2-40B4-BE49-F238E27FC236}">
                  <a16:creationId xmlns:a16="http://schemas.microsoft.com/office/drawing/2014/main" id="{18D95E37-F093-0D85-5A7E-8D630E1D17FF}"/>
                </a:ext>
              </a:extLst>
            </p:cNvPr>
            <p:cNvSpPr txBox="1"/>
            <p:nvPr/>
          </p:nvSpPr>
          <p:spPr>
            <a:xfrm>
              <a:off x="177800" y="-104775"/>
              <a:ext cx="152400" cy="516761"/>
            </a:xfrm>
            <a:prstGeom prst="rect">
              <a:avLst/>
            </a:prstGeom>
          </p:spPr>
          <p:txBody>
            <a:bodyPr lIns="50800" tIns="50800" rIns="50800" bIns="50800" rtlCol="0" anchor="ctr"/>
            <a:lstStyle/>
            <a:p>
              <a:pPr algn="ctr">
                <a:lnSpc>
                  <a:spcPts val="4900"/>
                </a:lnSpc>
              </a:pPr>
              <a:endParaRPr/>
            </a:p>
          </p:txBody>
        </p:sp>
      </p:grpSp>
    </p:spTree>
    <p:extLst>
      <p:ext uri="{BB962C8B-B14F-4D97-AF65-F5344CB8AC3E}">
        <p14:creationId xmlns:p14="http://schemas.microsoft.com/office/powerpoint/2010/main" val="1341863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1193778" y="-388447"/>
            <a:ext cx="5270982" cy="5270982"/>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935902" y="5756825"/>
            <a:ext cx="5239701" cy="5239701"/>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94444" y="627682"/>
            <a:ext cx="9006602" cy="1279244"/>
          </a:xfrm>
          <a:prstGeom prst="rect">
            <a:avLst/>
          </a:prstGeom>
        </p:spPr>
        <p:txBody>
          <a:bodyPr lIns="0" tIns="0" rIns="0" bIns="0" rtlCol="0" anchor="t">
            <a:spAutoFit/>
          </a:bodyPr>
          <a:lstStyle/>
          <a:p>
            <a:pPr algn="l">
              <a:lnSpc>
                <a:spcPts val="8860"/>
              </a:lnSpc>
            </a:pPr>
            <a:r>
              <a:rPr lang="en-US" sz="9229" b="1" spc="184" dirty="0">
                <a:solidFill>
                  <a:srgbClr val="393A38"/>
                </a:solidFill>
                <a:latin typeface="Poppins Bold"/>
                <a:ea typeface="Poppins Bold"/>
                <a:cs typeface="Poppins Bold"/>
                <a:sym typeface="Poppins Bold"/>
              </a:rPr>
              <a:t>Introduction...</a:t>
            </a:r>
          </a:p>
        </p:txBody>
      </p:sp>
      <p:sp>
        <p:nvSpPr>
          <p:cNvPr id="5" name="TextBox 5"/>
          <p:cNvSpPr txBox="1"/>
          <p:nvPr/>
        </p:nvSpPr>
        <p:spPr>
          <a:xfrm>
            <a:off x="1439144" y="1687116"/>
            <a:ext cx="15193688" cy="7316875"/>
          </a:xfrm>
          <a:prstGeom prst="rect">
            <a:avLst/>
          </a:prstGeom>
        </p:spPr>
        <p:txBody>
          <a:bodyPr wrap="square" lIns="0" tIns="0" rIns="0" bIns="0" rtlCol="0" anchor="t">
            <a:spAutoFit/>
          </a:bodyPr>
          <a:lstStyle/>
          <a:p>
            <a:pPr marL="514350" indent="-514350" algn="just">
              <a:lnSpc>
                <a:spcPct val="150000"/>
              </a:lnSpc>
              <a:buFont typeface="Arial" pitchFamily="34" charset="0"/>
              <a:buChar char="•"/>
            </a:pPr>
            <a:r>
              <a:rPr lang="en-US" sz="3200" dirty="0">
                <a:solidFill>
                  <a:srgbClr val="393A38"/>
                </a:solidFill>
                <a:latin typeface="Poppins"/>
                <a:ea typeface="Poppins"/>
                <a:cs typeface="Poppins"/>
                <a:sym typeface="Poppins"/>
              </a:rPr>
              <a:t>LLMs face challenges in answering domain-specific questions due to issues like knowledge limitations, contextual misinterpretation, and task-specific variability.</a:t>
            </a:r>
          </a:p>
          <a:p>
            <a:pPr marL="514350" indent="-514350" algn="just">
              <a:lnSpc>
                <a:spcPct val="150000"/>
              </a:lnSpc>
              <a:buFont typeface="Arial" pitchFamily="34" charset="0"/>
              <a:buChar char="•"/>
            </a:pPr>
            <a:r>
              <a:rPr lang="en-US" sz="3200" dirty="0">
                <a:solidFill>
                  <a:srgbClr val="393A38"/>
                </a:solidFill>
                <a:latin typeface="Poppins"/>
                <a:ea typeface="Poppins"/>
                <a:cs typeface="Poppins"/>
                <a:sym typeface="Poppins"/>
              </a:rPr>
              <a:t>Two primary strategies to address these challenges are fine-tuning the models with domain-specific data and augmenting them with external knowledge.</a:t>
            </a:r>
          </a:p>
          <a:p>
            <a:pPr marL="514350" indent="-514350" algn="just">
              <a:lnSpc>
                <a:spcPct val="150000"/>
              </a:lnSpc>
              <a:buFont typeface="Arial" pitchFamily="34" charset="0"/>
              <a:buChar char="•"/>
            </a:pPr>
            <a:r>
              <a:rPr lang="en-US" sz="3200" dirty="0">
                <a:solidFill>
                  <a:srgbClr val="393A38"/>
                </a:solidFill>
                <a:latin typeface="Poppins"/>
                <a:ea typeface="Poppins"/>
                <a:cs typeface="Poppins"/>
                <a:sym typeface="Poppins"/>
              </a:rPr>
              <a:t>Fine-tuning can improve model performance but is computationally expensive and risks losing previously learned information.</a:t>
            </a:r>
          </a:p>
          <a:p>
            <a:pPr marL="514350" indent="-514350" algn="just">
              <a:lnSpc>
                <a:spcPct val="150000"/>
              </a:lnSpc>
              <a:buFont typeface="Arial" pitchFamily="34" charset="0"/>
              <a:buChar char="•"/>
            </a:pPr>
            <a:r>
              <a:rPr lang="en-US" sz="3200" dirty="0">
                <a:solidFill>
                  <a:srgbClr val="393A38"/>
                </a:solidFill>
                <a:latin typeface="Poppins"/>
                <a:ea typeface="Poppins"/>
                <a:cs typeface="Poppins"/>
                <a:sym typeface="Poppins"/>
              </a:rPr>
              <a:t>Fine-tuning is also less practical in fields with limited relevant data, making it less effective for some specialized domains.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TotalTime>
  <Words>2151</Words>
  <Application>Microsoft Office PowerPoint</Application>
  <PresentationFormat>Custom</PresentationFormat>
  <Paragraphs>209</Paragraphs>
  <Slides>28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Alice Bold Italics</vt:lpstr>
      <vt:lpstr>Poppins</vt:lpstr>
      <vt:lpstr>Poppins Bold</vt:lpstr>
      <vt:lpstr>Calibri</vt:lpstr>
      <vt:lpstr>Alice</vt:lpstr>
      <vt:lpstr>Poppins Bold Italics</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Hanover &amp; Tyke</dc:title>
  <dc:creator>rvr</dc:creator>
  <cp:lastModifiedBy>Galla Durga Rama Satya Pradeep Kumar</cp:lastModifiedBy>
  <cp:revision>17</cp:revision>
  <dcterms:created xsi:type="dcterms:W3CDTF">2006-08-16T00:00:00Z</dcterms:created>
  <dcterms:modified xsi:type="dcterms:W3CDTF">2025-02-15T03:38:13Z</dcterms:modified>
  <dc:identifier>DAGb4Ip9S8A</dc:identifier>
</cp:coreProperties>
</file>